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3" r:id="rId1"/>
    <p:sldMasterId id="2147483694" r:id="rId2"/>
  </p:sldMasterIdLst>
  <p:notesMasterIdLst>
    <p:notesMasterId r:id="rId22"/>
  </p:notesMasterIdLst>
  <p:handoutMasterIdLst>
    <p:handoutMasterId r:id="rId23"/>
  </p:handoutMasterIdLst>
  <p:sldIdLst>
    <p:sldId id="314" r:id="rId3"/>
    <p:sldId id="316" r:id="rId4"/>
    <p:sldId id="330" r:id="rId5"/>
    <p:sldId id="329" r:id="rId6"/>
    <p:sldId id="324" r:id="rId7"/>
    <p:sldId id="323" r:id="rId8"/>
    <p:sldId id="325" r:id="rId9"/>
    <p:sldId id="321" r:id="rId10"/>
    <p:sldId id="326" r:id="rId11"/>
    <p:sldId id="337" r:id="rId12"/>
    <p:sldId id="336" r:id="rId13"/>
    <p:sldId id="335" r:id="rId14"/>
    <p:sldId id="328" r:id="rId15"/>
    <p:sldId id="327" r:id="rId16"/>
    <p:sldId id="318" r:id="rId17"/>
    <p:sldId id="322" r:id="rId18"/>
    <p:sldId id="333" r:id="rId19"/>
    <p:sldId id="332" r:id="rId20"/>
    <p:sldId id="331" r:id="rId21"/>
  </p:sldIdLst>
  <p:sldSz cx="9906000" cy="6858000" type="A4"/>
  <p:notesSz cx="10020300" cy="6888163"/>
  <p:defaultTextStyle>
    <a:defPPr>
      <a:defRPr lang="en-US"/>
    </a:defPPr>
    <a:lvl1pPr algn="l" rtl="0" fontAlgn="base">
      <a:spcBef>
        <a:spcPct val="0"/>
      </a:spcBef>
      <a:spcAft>
        <a:spcPct val="0"/>
      </a:spcAft>
      <a:defRPr kumimoji="1" kern="1200">
        <a:solidFill>
          <a:schemeClr val="tx1"/>
        </a:solidFill>
        <a:latin typeface="Arial" charset="0"/>
        <a:ea typeface="ＭＳ Ｐゴシック" charset="-128"/>
        <a:cs typeface="+mn-cs"/>
      </a:defRPr>
    </a:lvl1pPr>
    <a:lvl2pPr marL="457200" algn="l" rtl="0" fontAlgn="base">
      <a:spcBef>
        <a:spcPct val="0"/>
      </a:spcBef>
      <a:spcAft>
        <a:spcPct val="0"/>
      </a:spcAft>
      <a:defRPr kumimoji="1" kern="1200">
        <a:solidFill>
          <a:schemeClr val="tx1"/>
        </a:solidFill>
        <a:latin typeface="Arial" charset="0"/>
        <a:ea typeface="ＭＳ Ｐゴシック" charset="-128"/>
        <a:cs typeface="+mn-cs"/>
      </a:defRPr>
    </a:lvl2pPr>
    <a:lvl3pPr marL="914400" algn="l" rtl="0" fontAlgn="base">
      <a:spcBef>
        <a:spcPct val="0"/>
      </a:spcBef>
      <a:spcAft>
        <a:spcPct val="0"/>
      </a:spcAft>
      <a:defRPr kumimoji="1" kern="1200">
        <a:solidFill>
          <a:schemeClr val="tx1"/>
        </a:solidFill>
        <a:latin typeface="Arial" charset="0"/>
        <a:ea typeface="ＭＳ Ｐゴシック" charset="-128"/>
        <a:cs typeface="+mn-cs"/>
      </a:defRPr>
    </a:lvl3pPr>
    <a:lvl4pPr marL="1371600" algn="l" rtl="0" fontAlgn="base">
      <a:spcBef>
        <a:spcPct val="0"/>
      </a:spcBef>
      <a:spcAft>
        <a:spcPct val="0"/>
      </a:spcAft>
      <a:defRPr kumimoji="1" kern="1200">
        <a:solidFill>
          <a:schemeClr val="tx1"/>
        </a:solidFill>
        <a:latin typeface="Arial" charset="0"/>
        <a:ea typeface="ＭＳ Ｐゴシック" charset="-128"/>
        <a:cs typeface="+mn-cs"/>
      </a:defRPr>
    </a:lvl4pPr>
    <a:lvl5pPr marL="1828800" algn="l" rtl="0" fontAlgn="base">
      <a:spcBef>
        <a:spcPct val="0"/>
      </a:spcBef>
      <a:spcAft>
        <a:spcPct val="0"/>
      </a:spcAft>
      <a:defRPr kumimoji="1" kern="1200">
        <a:solidFill>
          <a:schemeClr val="tx1"/>
        </a:solidFill>
        <a:latin typeface="Arial" charset="0"/>
        <a:ea typeface="ＭＳ Ｐゴシック" charset="-128"/>
        <a:cs typeface="+mn-cs"/>
      </a:defRPr>
    </a:lvl5pPr>
    <a:lvl6pPr marL="2286000" algn="l" defTabSz="914400" rtl="0" eaLnBrk="1" latinLnBrk="0" hangingPunct="1">
      <a:defRPr kumimoji="1" kern="1200">
        <a:solidFill>
          <a:schemeClr val="tx1"/>
        </a:solidFill>
        <a:latin typeface="Arial" charset="0"/>
        <a:ea typeface="ＭＳ Ｐゴシック" charset="-128"/>
        <a:cs typeface="+mn-cs"/>
      </a:defRPr>
    </a:lvl6pPr>
    <a:lvl7pPr marL="2743200" algn="l" defTabSz="914400" rtl="0" eaLnBrk="1" latinLnBrk="0" hangingPunct="1">
      <a:defRPr kumimoji="1" kern="1200">
        <a:solidFill>
          <a:schemeClr val="tx1"/>
        </a:solidFill>
        <a:latin typeface="Arial" charset="0"/>
        <a:ea typeface="ＭＳ Ｐゴシック" charset="-128"/>
        <a:cs typeface="+mn-cs"/>
      </a:defRPr>
    </a:lvl7pPr>
    <a:lvl8pPr marL="3200400" algn="l" defTabSz="914400" rtl="0" eaLnBrk="1" latinLnBrk="0" hangingPunct="1">
      <a:defRPr kumimoji="1" kern="1200">
        <a:solidFill>
          <a:schemeClr val="tx1"/>
        </a:solidFill>
        <a:latin typeface="Arial" charset="0"/>
        <a:ea typeface="ＭＳ Ｐゴシック" charset="-128"/>
        <a:cs typeface="+mn-cs"/>
      </a:defRPr>
    </a:lvl8pPr>
    <a:lvl9pPr marL="3657600" algn="l" defTabSz="914400" rtl="0" eaLnBrk="1" latinLnBrk="0" hangingPunct="1">
      <a:defRPr kumimoji="1" kern="1200">
        <a:solidFill>
          <a:schemeClr val="tx1"/>
        </a:solidFill>
        <a:latin typeface="Arial"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orient="horz" pos="2256">
          <p15:clr>
            <a:srgbClr val="A4A3A4"/>
          </p15:clr>
        </p15:guide>
        <p15:guide id="3" orient="horz" pos="1440">
          <p15:clr>
            <a:srgbClr val="A4A3A4"/>
          </p15:clr>
        </p15:guide>
        <p15:guide id="4" pos="3120">
          <p15:clr>
            <a:srgbClr val="A4A3A4"/>
          </p15:clr>
        </p15:guide>
        <p15:guide id="5" pos="260">
          <p15:clr>
            <a:srgbClr val="A4A3A4"/>
          </p15:clr>
        </p15:guide>
        <p15:guide id="6" pos="5980">
          <p15:clr>
            <a:srgbClr val="A4A3A4"/>
          </p15:clr>
        </p15:guide>
      </p15:sldGuideLst>
    </p:ext>
    <p:ext uri="{2D200454-40CA-4A62-9FC3-DE9A4176ACB9}">
      <p15:notesGuideLst xmlns:p15="http://schemas.microsoft.com/office/powerpoint/2012/main">
        <p15:guide id="1" orient="horz" pos="2171" userDrawn="1">
          <p15:clr>
            <a:srgbClr val="A4A3A4"/>
          </p15:clr>
        </p15:guide>
        <p15:guide id="2" pos="315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99FF"/>
    <a:srgbClr val="5F81AA"/>
    <a:srgbClr val="6698C2"/>
    <a:srgbClr val="C8504F"/>
    <a:srgbClr val="7F7F7F"/>
    <a:srgbClr val="D8E5F0"/>
    <a:srgbClr val="BAD1E4"/>
    <a:srgbClr val="888B8D"/>
    <a:srgbClr val="9DB2CB"/>
    <a:srgbClr val="A2C1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28" autoAdjust="0"/>
    <p:restoredTop sz="86438" autoAdjust="0"/>
  </p:normalViewPr>
  <p:slideViewPr>
    <p:cSldViewPr snapToGrid="0">
      <p:cViewPr varScale="1">
        <p:scale>
          <a:sx n="72" d="100"/>
          <a:sy n="72" d="100"/>
        </p:scale>
        <p:origin x="1170" y="60"/>
      </p:cViewPr>
      <p:guideLst>
        <p:guide orient="horz" pos="2160"/>
        <p:guide orient="horz" pos="2256"/>
        <p:guide orient="horz" pos="1440"/>
        <p:guide pos="3120"/>
        <p:guide pos="260"/>
        <p:guide pos="59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7" d="100"/>
          <a:sy n="57" d="100"/>
        </p:scale>
        <p:origin x="-2520" y="-84"/>
      </p:cViewPr>
      <p:guideLst>
        <p:guide orient="horz" pos="2171"/>
        <p:guide pos="315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image" Target="../media/image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 y="2"/>
            <a:ext cx="4342131" cy="344408"/>
          </a:xfrm>
          <a:prstGeom prst="rect">
            <a:avLst/>
          </a:prstGeom>
        </p:spPr>
        <p:txBody>
          <a:bodyPr vert="horz" lIns="92305" tIns="46151" rIns="92305" bIns="46151" rtlCol="0"/>
          <a:lstStyle>
            <a:lvl1pPr algn="l" fontAlgn="auto">
              <a:spcBef>
                <a:spcPts val="0"/>
              </a:spcBef>
              <a:spcAft>
                <a:spcPts val="0"/>
              </a:spcAft>
              <a:defRPr kumimoji="0" sz="1200">
                <a:latin typeface="+mn-lt"/>
                <a:ea typeface="+mn-ea"/>
              </a:defRPr>
            </a:lvl1pPr>
          </a:lstStyle>
          <a:p>
            <a:pPr>
              <a:defRPr/>
            </a:pPr>
            <a:endParaRPr lang="en-US"/>
          </a:p>
        </p:txBody>
      </p:sp>
      <p:sp>
        <p:nvSpPr>
          <p:cNvPr id="3" name="Date Placeholder 2"/>
          <p:cNvSpPr>
            <a:spLocks noGrp="1"/>
          </p:cNvSpPr>
          <p:nvPr>
            <p:ph type="dt" sz="quarter" idx="1"/>
          </p:nvPr>
        </p:nvSpPr>
        <p:spPr>
          <a:xfrm>
            <a:off x="5675856" y="2"/>
            <a:ext cx="4342131" cy="344408"/>
          </a:xfrm>
          <a:prstGeom prst="rect">
            <a:avLst/>
          </a:prstGeom>
        </p:spPr>
        <p:txBody>
          <a:bodyPr vert="horz" lIns="92305" tIns="46151" rIns="92305" bIns="46151" rtlCol="0"/>
          <a:lstStyle>
            <a:lvl1pPr algn="r" fontAlgn="auto">
              <a:spcBef>
                <a:spcPts val="0"/>
              </a:spcBef>
              <a:spcAft>
                <a:spcPts val="0"/>
              </a:spcAft>
              <a:defRPr kumimoji="0" sz="1200" smtClean="0">
                <a:latin typeface="+mn-lt"/>
                <a:ea typeface="+mn-ea"/>
              </a:defRPr>
            </a:lvl1pPr>
          </a:lstStyle>
          <a:p>
            <a:pPr>
              <a:defRPr/>
            </a:pPr>
            <a:fld id="{B3CA0C26-3675-4F6D-9CE3-78263973F14D}" type="datetimeFigureOut">
              <a:rPr lang="en-US"/>
              <a:pPr>
                <a:defRPr/>
              </a:pPr>
              <a:t>12/29/2018</a:t>
            </a:fld>
            <a:endParaRPr lang="en-US"/>
          </a:p>
        </p:txBody>
      </p:sp>
      <p:sp>
        <p:nvSpPr>
          <p:cNvPr id="4" name="Footer Placeholder 3"/>
          <p:cNvSpPr>
            <a:spLocks noGrp="1"/>
          </p:cNvSpPr>
          <p:nvPr>
            <p:ph type="ftr" sz="quarter" idx="2"/>
          </p:nvPr>
        </p:nvSpPr>
        <p:spPr>
          <a:xfrm>
            <a:off x="5" y="6542562"/>
            <a:ext cx="4342131" cy="344408"/>
          </a:xfrm>
          <a:prstGeom prst="rect">
            <a:avLst/>
          </a:prstGeom>
        </p:spPr>
        <p:txBody>
          <a:bodyPr vert="horz" lIns="92305" tIns="46151" rIns="92305" bIns="46151" rtlCol="0" anchor="b"/>
          <a:lstStyle>
            <a:lvl1pPr algn="l" fontAlgn="auto">
              <a:spcBef>
                <a:spcPts val="0"/>
              </a:spcBef>
              <a:spcAft>
                <a:spcPts val="0"/>
              </a:spcAft>
              <a:defRPr kumimoji="0" sz="1200">
                <a:latin typeface="+mn-lt"/>
                <a:ea typeface="+mn-ea"/>
              </a:defRPr>
            </a:lvl1pPr>
          </a:lstStyle>
          <a:p>
            <a:pPr>
              <a:defRPr/>
            </a:pPr>
            <a:endParaRPr lang="en-US"/>
          </a:p>
        </p:txBody>
      </p:sp>
      <p:sp>
        <p:nvSpPr>
          <p:cNvPr id="5" name="Slide Number Placeholder 4"/>
          <p:cNvSpPr>
            <a:spLocks noGrp="1"/>
          </p:cNvSpPr>
          <p:nvPr>
            <p:ph type="sldNum" sz="quarter" idx="3"/>
          </p:nvPr>
        </p:nvSpPr>
        <p:spPr>
          <a:xfrm>
            <a:off x="5675856" y="6542562"/>
            <a:ext cx="4342131" cy="344408"/>
          </a:xfrm>
          <a:prstGeom prst="rect">
            <a:avLst/>
          </a:prstGeom>
        </p:spPr>
        <p:txBody>
          <a:bodyPr vert="horz" lIns="92305" tIns="46151" rIns="92305" bIns="46151" rtlCol="0" anchor="b"/>
          <a:lstStyle>
            <a:lvl1pPr algn="r" fontAlgn="auto">
              <a:spcBef>
                <a:spcPts val="0"/>
              </a:spcBef>
              <a:spcAft>
                <a:spcPts val="0"/>
              </a:spcAft>
              <a:defRPr kumimoji="0" sz="1200" smtClean="0">
                <a:latin typeface="+mn-lt"/>
                <a:ea typeface="+mn-ea"/>
              </a:defRPr>
            </a:lvl1pPr>
          </a:lstStyle>
          <a:p>
            <a:pPr>
              <a:defRPr/>
            </a:pPr>
            <a:fld id="{705E329E-1B6C-4106-992D-D3E7C7482EE9}"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 y="2"/>
            <a:ext cx="4342131" cy="344408"/>
          </a:xfrm>
          <a:prstGeom prst="rect">
            <a:avLst/>
          </a:prstGeom>
        </p:spPr>
        <p:txBody>
          <a:bodyPr vert="horz" lIns="92305" tIns="46151" rIns="92305" bIns="46151" rtlCol="0"/>
          <a:lstStyle>
            <a:lvl1pPr algn="l" fontAlgn="auto">
              <a:spcBef>
                <a:spcPts val="0"/>
              </a:spcBef>
              <a:spcAft>
                <a:spcPts val="0"/>
              </a:spcAft>
              <a:defRPr kumimoji="0" sz="1200">
                <a:latin typeface="+mn-lt"/>
                <a:ea typeface="+mn-ea"/>
              </a:defRPr>
            </a:lvl1pPr>
          </a:lstStyle>
          <a:p>
            <a:pPr>
              <a:defRPr/>
            </a:pPr>
            <a:endParaRPr lang="en-US"/>
          </a:p>
        </p:txBody>
      </p:sp>
      <p:sp>
        <p:nvSpPr>
          <p:cNvPr id="3" name="Date Placeholder 2"/>
          <p:cNvSpPr>
            <a:spLocks noGrp="1"/>
          </p:cNvSpPr>
          <p:nvPr>
            <p:ph type="dt" idx="1"/>
          </p:nvPr>
        </p:nvSpPr>
        <p:spPr>
          <a:xfrm>
            <a:off x="5675856" y="2"/>
            <a:ext cx="4342131" cy="344408"/>
          </a:xfrm>
          <a:prstGeom prst="rect">
            <a:avLst/>
          </a:prstGeom>
        </p:spPr>
        <p:txBody>
          <a:bodyPr vert="horz" lIns="92305" tIns="46151" rIns="92305" bIns="46151" rtlCol="0"/>
          <a:lstStyle>
            <a:lvl1pPr algn="r" fontAlgn="auto">
              <a:spcBef>
                <a:spcPts val="0"/>
              </a:spcBef>
              <a:spcAft>
                <a:spcPts val="0"/>
              </a:spcAft>
              <a:defRPr kumimoji="0" sz="1200" smtClean="0">
                <a:latin typeface="+mn-lt"/>
                <a:ea typeface="+mn-ea"/>
              </a:defRPr>
            </a:lvl1pPr>
          </a:lstStyle>
          <a:p>
            <a:pPr>
              <a:defRPr/>
            </a:pPr>
            <a:fld id="{2149BD15-9959-42D7-8BE8-285BC76F86D2}" type="datetimeFigureOut">
              <a:rPr lang="en-US"/>
              <a:pPr>
                <a:defRPr/>
              </a:pPr>
              <a:t>12/29/2018</a:t>
            </a:fld>
            <a:endParaRPr lang="en-US"/>
          </a:p>
        </p:txBody>
      </p:sp>
      <p:sp>
        <p:nvSpPr>
          <p:cNvPr id="4" name="Slide Image Placeholder 3"/>
          <p:cNvSpPr>
            <a:spLocks noGrp="1" noRot="1" noChangeAspect="1"/>
          </p:cNvSpPr>
          <p:nvPr>
            <p:ph type="sldImg" idx="2"/>
          </p:nvPr>
        </p:nvSpPr>
        <p:spPr>
          <a:xfrm>
            <a:off x="3148013" y="517525"/>
            <a:ext cx="3727450" cy="2581275"/>
          </a:xfrm>
          <a:prstGeom prst="rect">
            <a:avLst/>
          </a:prstGeom>
          <a:noFill/>
          <a:ln w="12700">
            <a:solidFill>
              <a:prstClr val="black"/>
            </a:solidFill>
          </a:ln>
        </p:spPr>
        <p:txBody>
          <a:bodyPr vert="horz" lIns="92305" tIns="46151" rIns="92305" bIns="46151" rtlCol="0" anchor="ctr"/>
          <a:lstStyle/>
          <a:p>
            <a:pPr lvl="0"/>
            <a:endParaRPr lang="en-US" noProof="0"/>
          </a:p>
        </p:txBody>
      </p:sp>
      <p:sp>
        <p:nvSpPr>
          <p:cNvPr id="5" name="Notes Placeholder 4"/>
          <p:cNvSpPr>
            <a:spLocks noGrp="1"/>
          </p:cNvSpPr>
          <p:nvPr>
            <p:ph type="body" sz="quarter" idx="3"/>
          </p:nvPr>
        </p:nvSpPr>
        <p:spPr>
          <a:xfrm>
            <a:off x="1002031" y="3271880"/>
            <a:ext cx="8016240" cy="3099673"/>
          </a:xfrm>
          <a:prstGeom prst="rect">
            <a:avLst/>
          </a:prstGeom>
        </p:spPr>
        <p:txBody>
          <a:bodyPr vert="horz" lIns="92305" tIns="46151" rIns="92305" bIns="46151"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5" y="6542562"/>
            <a:ext cx="4342131" cy="344408"/>
          </a:xfrm>
          <a:prstGeom prst="rect">
            <a:avLst/>
          </a:prstGeom>
        </p:spPr>
        <p:txBody>
          <a:bodyPr vert="horz" lIns="92305" tIns="46151" rIns="92305" bIns="46151" rtlCol="0" anchor="b"/>
          <a:lstStyle>
            <a:lvl1pPr algn="l" fontAlgn="auto">
              <a:spcBef>
                <a:spcPts val="0"/>
              </a:spcBef>
              <a:spcAft>
                <a:spcPts val="0"/>
              </a:spcAft>
              <a:defRPr kumimoji="0" sz="1200">
                <a:latin typeface="+mn-lt"/>
                <a:ea typeface="+mn-ea"/>
              </a:defRPr>
            </a:lvl1pPr>
          </a:lstStyle>
          <a:p>
            <a:pPr>
              <a:defRPr/>
            </a:pPr>
            <a:endParaRPr lang="en-US"/>
          </a:p>
        </p:txBody>
      </p:sp>
      <p:sp>
        <p:nvSpPr>
          <p:cNvPr id="7" name="Slide Number Placeholder 6"/>
          <p:cNvSpPr>
            <a:spLocks noGrp="1"/>
          </p:cNvSpPr>
          <p:nvPr>
            <p:ph type="sldNum" sz="quarter" idx="5"/>
          </p:nvPr>
        </p:nvSpPr>
        <p:spPr>
          <a:xfrm>
            <a:off x="5675856" y="6542562"/>
            <a:ext cx="4342131" cy="344408"/>
          </a:xfrm>
          <a:prstGeom prst="rect">
            <a:avLst/>
          </a:prstGeom>
        </p:spPr>
        <p:txBody>
          <a:bodyPr vert="horz" lIns="92305" tIns="46151" rIns="92305" bIns="46151" rtlCol="0" anchor="b"/>
          <a:lstStyle>
            <a:lvl1pPr algn="r" fontAlgn="auto">
              <a:spcBef>
                <a:spcPts val="0"/>
              </a:spcBef>
              <a:spcAft>
                <a:spcPts val="0"/>
              </a:spcAft>
              <a:defRPr kumimoji="0" sz="1200" smtClean="0">
                <a:latin typeface="+mn-lt"/>
                <a:ea typeface="+mn-ea"/>
              </a:defRPr>
            </a:lvl1pPr>
          </a:lstStyle>
          <a:p>
            <a:pPr>
              <a:defRPr/>
            </a:pPr>
            <a:fld id="{5BBC0B67-2E57-468C-9A01-1C471B25A100}"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3"/>
          <p:cNvPicPr>
            <a:picLocks noChangeAspect="1" noChangeArrowheads="1"/>
          </p:cNvPicPr>
          <p:nvPr userDrawn="1"/>
        </p:nvPicPr>
        <p:blipFill>
          <a:blip r:embed="rId2" cstate="print"/>
          <a:srcRect/>
          <a:stretch>
            <a:fillRect/>
          </a:stretch>
        </p:blipFill>
        <p:spPr bwMode="auto">
          <a:xfrm>
            <a:off x="-10318" y="-10886"/>
            <a:ext cx="9916319" cy="6886575"/>
          </a:xfrm>
          <a:prstGeom prst="rect">
            <a:avLst/>
          </a:prstGeom>
          <a:noFill/>
          <a:ln w="9525">
            <a:noFill/>
            <a:miter lim="800000"/>
            <a:headEnd/>
            <a:tailEnd/>
          </a:ln>
          <a:effectLst/>
        </p:spPr>
      </p:pic>
      <p:sp>
        <p:nvSpPr>
          <p:cNvPr id="4" name="Rectangle 1040"/>
          <p:cNvSpPr txBox="1">
            <a:spLocks noChangeArrowheads="1"/>
          </p:cNvSpPr>
          <p:nvPr userDrawn="1"/>
        </p:nvSpPr>
        <p:spPr>
          <a:xfrm>
            <a:off x="0" y="2743200"/>
            <a:ext cx="9906000" cy="228600"/>
          </a:xfrm>
          <a:prstGeom prst="rect">
            <a:avLst/>
          </a:prstGeom>
        </p:spPr>
        <p:txBody>
          <a:bodyPr lIns="0" tIns="0" rIns="0" bIns="0"/>
          <a:lstStyle>
            <a:lvl1pPr algn="l">
              <a:lnSpc>
                <a:spcPts val="5500"/>
              </a:lnSpc>
              <a:defRPr sz="4000" spc="0" baseline="0">
                <a:solidFill>
                  <a:srgbClr val="FFFFFF"/>
                </a:solidFill>
              </a:defRPr>
            </a:lvl1pPr>
          </a:lstStyle>
          <a:p>
            <a:pPr algn="ctr" fontAlgn="auto">
              <a:lnSpc>
                <a:spcPct val="100000"/>
              </a:lnSpc>
              <a:spcAft>
                <a:spcPts val="0"/>
              </a:spcAft>
              <a:defRPr/>
            </a:pPr>
            <a:r>
              <a:rPr kumimoji="0" lang="en-US" sz="1400" kern="1000" cap="all" spc="300" dirty="0">
                <a:latin typeface="Arial" pitchFamily="34" charset="0"/>
                <a:ea typeface="+mj-ea"/>
                <a:cs typeface="Arial" pitchFamily="34" charset="0"/>
              </a:rPr>
              <a:t>Presenter’s Name</a:t>
            </a:r>
          </a:p>
        </p:txBody>
      </p:sp>
      <p:pic>
        <p:nvPicPr>
          <p:cNvPr id="5" name="Picture 4" descr="MPG_BE_Logo_SS_STK_WHT.eps"/>
          <p:cNvPicPr>
            <a:picLocks noChangeAspect="1"/>
          </p:cNvPicPr>
          <p:nvPr userDrawn="1"/>
        </p:nvPicPr>
        <p:blipFill>
          <a:blip r:embed="rId3" cstate="print"/>
          <a:srcRect/>
          <a:stretch>
            <a:fillRect/>
          </a:stretch>
        </p:blipFill>
        <p:spPr bwMode="auto">
          <a:xfrm>
            <a:off x="7608358" y="5699126"/>
            <a:ext cx="1554692" cy="777875"/>
          </a:xfrm>
          <a:prstGeom prst="rect">
            <a:avLst/>
          </a:prstGeom>
          <a:noFill/>
          <a:ln w="9525">
            <a:noFill/>
            <a:miter lim="800000"/>
            <a:headEnd/>
            <a:tailEnd/>
          </a:ln>
        </p:spPr>
      </p:pic>
      <p:sp>
        <p:nvSpPr>
          <p:cNvPr id="6" name="TextBox 5"/>
          <p:cNvSpPr txBox="1"/>
          <p:nvPr userDrawn="1"/>
        </p:nvSpPr>
        <p:spPr>
          <a:xfrm>
            <a:off x="13758" y="3352801"/>
            <a:ext cx="9892242" cy="246063"/>
          </a:xfrm>
          <a:prstGeom prst="rect">
            <a:avLst/>
          </a:prstGeom>
          <a:noFill/>
        </p:spPr>
        <p:txBody>
          <a:bodyPr>
            <a:spAutoFit/>
          </a:bodyPr>
          <a:lstStyle/>
          <a:p>
            <a:pPr algn="ctr" fontAlgn="auto">
              <a:spcBef>
                <a:spcPts val="0"/>
              </a:spcBef>
              <a:spcAft>
                <a:spcPts val="0"/>
              </a:spcAft>
              <a:defRPr/>
            </a:pPr>
            <a:fld id="{318430D2-0C07-4D92-B9D2-3A704A8F7170}" type="datetime2">
              <a:rPr kumimoji="0" lang="en-US" sz="1000" kern="800" spc="300">
                <a:solidFill>
                  <a:schemeClr val="bg1"/>
                </a:solidFill>
                <a:latin typeface="Arial"/>
                <a:ea typeface="+mn-ea"/>
                <a:cs typeface="Arial"/>
              </a:rPr>
              <a:pPr algn="ctr" fontAlgn="auto">
                <a:spcBef>
                  <a:spcPts val="0"/>
                </a:spcBef>
                <a:spcAft>
                  <a:spcPts val="0"/>
                </a:spcAft>
                <a:defRPr/>
              </a:pPr>
              <a:t>Saturday, December 29, 2018</a:t>
            </a:fld>
            <a:endParaRPr kumimoji="0" lang="en-US" sz="1000" kern="800" spc="300" dirty="0">
              <a:solidFill>
                <a:schemeClr val="bg1"/>
              </a:solidFill>
              <a:latin typeface="Arial" pitchFamily="34" charset="0"/>
              <a:ea typeface="+mn-ea"/>
              <a:cs typeface="Arial" pitchFamily="34" charset="0"/>
            </a:endParaRPr>
          </a:p>
        </p:txBody>
      </p:sp>
      <p:sp>
        <p:nvSpPr>
          <p:cNvPr id="14" name="Rectangle 1040"/>
          <p:cNvSpPr>
            <a:spLocks noGrp="1" noChangeArrowheads="1"/>
          </p:cNvSpPr>
          <p:nvPr>
            <p:ph type="ctrTitle"/>
          </p:nvPr>
        </p:nvSpPr>
        <p:spPr>
          <a:xfrm>
            <a:off x="0" y="2057400"/>
            <a:ext cx="9906000" cy="685800"/>
          </a:xfrm>
          <a:prstGeom prst="rect">
            <a:avLst/>
          </a:prstGeom>
        </p:spPr>
        <p:txBody>
          <a:bodyPr lIns="0" tIns="0" rIns="0" bIns="0" anchor="t">
            <a:noAutofit/>
          </a:bodyPr>
          <a:lstStyle>
            <a:lvl1pPr algn="ctr">
              <a:lnSpc>
                <a:spcPts val="3900"/>
              </a:lnSpc>
              <a:defRPr sz="4500" spc="0" baseline="0">
                <a:solidFill>
                  <a:srgbClr val="FFFFFF"/>
                </a:solidFill>
              </a:defRPr>
            </a:lvl1pPr>
          </a:lstStyle>
          <a:p>
            <a:r>
              <a:rPr lang="ja-JP" altLang="en-US" dirty="0"/>
              <a:t>マスタ タイトルの書式設定</a:t>
            </a:r>
            <a:endParaRPr lang="en-US" dirty="0"/>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1219200"/>
            <a:ext cx="8915400" cy="457200"/>
          </a:xfrm>
          <a:prstGeom prst="rect">
            <a:avLst/>
          </a:prstGeom>
        </p:spPr>
        <p:txBody>
          <a:bodyPr lIns="0" rIns="0" bIns="0" anchor="t"/>
          <a:lstStyle/>
          <a:p>
            <a:r>
              <a:rPr lang="en-US" dirty="0"/>
              <a:t>Click to edit Master title style</a:t>
            </a:r>
          </a:p>
        </p:txBody>
      </p:sp>
      <p:sp>
        <p:nvSpPr>
          <p:cNvPr id="3" name="Content Placeholder 2"/>
          <p:cNvSpPr>
            <a:spLocks noGrp="1"/>
          </p:cNvSpPr>
          <p:nvPr>
            <p:ph idx="1"/>
          </p:nvPr>
        </p:nvSpPr>
        <p:spPr>
          <a:xfrm>
            <a:off x="495300" y="1752601"/>
            <a:ext cx="8915400" cy="4373563"/>
          </a:xfrm>
          <a:prstGeom prst="rect">
            <a:avLst/>
          </a:prstGeom>
        </p:spPr>
        <p:txBody>
          <a:bodyPr lIns="0" bIns="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1219200"/>
            <a:ext cx="8915400" cy="457200"/>
          </a:xfrm>
          <a:prstGeom prst="rect">
            <a:avLst/>
          </a:prstGeom>
        </p:spPr>
        <p:txBody>
          <a:bodyPr bIns="0"/>
          <a:lstStyle>
            <a:lvl1pPr>
              <a:defRPr/>
            </a:lvl1pPr>
          </a:lstStyle>
          <a:p>
            <a:r>
              <a:rPr lang="en-US"/>
              <a:t>Click to edit Master title style</a:t>
            </a:r>
          </a:p>
        </p:txBody>
      </p:sp>
      <p:sp>
        <p:nvSpPr>
          <p:cNvPr id="7" name="Text Placeholder 2"/>
          <p:cNvSpPr>
            <a:spLocks noGrp="1"/>
          </p:cNvSpPr>
          <p:nvPr>
            <p:ph type="body" idx="1"/>
          </p:nvPr>
        </p:nvSpPr>
        <p:spPr>
          <a:xfrm>
            <a:off x="495300" y="1905000"/>
            <a:ext cx="4376870" cy="639762"/>
          </a:xfrm>
          <a:prstGeom prst="rect">
            <a:avLst/>
          </a:prstGeom>
        </p:spPr>
        <p:txBody>
          <a:bodyPr bIns="0">
            <a:no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8" name="Content Placeholder 3"/>
          <p:cNvSpPr>
            <a:spLocks noGrp="1"/>
          </p:cNvSpPr>
          <p:nvPr>
            <p:ph sz="half" idx="2"/>
          </p:nvPr>
        </p:nvSpPr>
        <p:spPr>
          <a:xfrm>
            <a:off x="495300" y="2544762"/>
            <a:ext cx="4376870" cy="3627438"/>
          </a:xfrm>
          <a:prstGeom prst="rect">
            <a:avLst/>
          </a:prstGeo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a:t>Click to edit Master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4"/>
          <p:cNvSpPr>
            <a:spLocks noGrp="1"/>
          </p:cNvSpPr>
          <p:nvPr>
            <p:ph type="body" sz="quarter" idx="3"/>
          </p:nvPr>
        </p:nvSpPr>
        <p:spPr>
          <a:xfrm>
            <a:off x="5032111" y="1905000"/>
            <a:ext cx="4378590" cy="639762"/>
          </a:xfrm>
          <a:prstGeom prst="rect">
            <a:avLst/>
          </a:prstGeom>
        </p:spPr>
        <p:txBody>
          <a:bodyPr tIns="0" bIns="0">
            <a:no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0" name="Content Placeholder 5"/>
          <p:cNvSpPr>
            <a:spLocks noGrp="1"/>
          </p:cNvSpPr>
          <p:nvPr>
            <p:ph sz="quarter" idx="4"/>
          </p:nvPr>
        </p:nvSpPr>
        <p:spPr>
          <a:xfrm>
            <a:off x="5032111" y="2544762"/>
            <a:ext cx="4378590" cy="3627438"/>
          </a:xfrm>
          <a:prstGeom prst="rect">
            <a:avLst/>
          </a:prstGeo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a:t>Click to edit Master text</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2104284" y="2514601"/>
            <a:ext cx="7150489" cy="2262781"/>
          </a:xfrm>
        </p:spPr>
        <p:txBody>
          <a:bodyPr anchor="b">
            <a:normAutofit/>
          </a:bodyPr>
          <a:lstStyle>
            <a:lvl1pPr>
              <a:defRPr sz="5400"/>
            </a:lvl1pPr>
          </a:lstStyle>
          <a:p>
            <a:r>
              <a:rPr lang="ja-JP" altLang="en-US"/>
              <a:t>マスター タイトルの書式設定</a:t>
            </a:r>
            <a:endParaRPr lang="en-US" dirty="0"/>
          </a:p>
        </p:txBody>
      </p:sp>
      <p:sp>
        <p:nvSpPr>
          <p:cNvPr id="3" name="Subtitle 2"/>
          <p:cNvSpPr>
            <a:spLocks noGrp="1"/>
          </p:cNvSpPr>
          <p:nvPr>
            <p:ph type="subTitle" idx="1"/>
          </p:nvPr>
        </p:nvSpPr>
        <p:spPr>
          <a:xfrm>
            <a:off x="2104284" y="4777381"/>
            <a:ext cx="715048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583A977F-2504-E741-85B4-8F01994E1F25}" type="datetimeFigureOut">
              <a:rPr lang="en-US" smtClean="0"/>
              <a:t>12/29/2018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8"/>
          <p:cNvSpPr/>
          <p:nvPr/>
        </p:nvSpPr>
        <p:spPr bwMode="auto">
          <a:xfrm>
            <a:off x="-34362" y="4321159"/>
            <a:ext cx="1511762"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58612" y="4529542"/>
            <a:ext cx="633726"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21551800"/>
      </p:ext>
    </p:extLst>
  </p:cSld>
  <p:clrMapOvr>
    <a:masterClrMapping/>
  </p:clrMapOvr>
  <p:hf sldNum="0" hdr="0" ftr="0"/>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2107302" y="624110"/>
            <a:ext cx="7138299" cy="1280890"/>
          </a:xfrm>
        </p:spPr>
        <p:txBody>
          <a:bodyPr/>
          <a:lstStyle/>
          <a:p>
            <a:r>
              <a:rPr lang="ja-JP" altLang="en-US"/>
              <a:t>マスター タイトルの書式設定</a:t>
            </a:r>
            <a:endParaRPr lang="en-US" dirty="0"/>
          </a:p>
        </p:txBody>
      </p:sp>
      <p:sp>
        <p:nvSpPr>
          <p:cNvPr id="3" name="Content Placeholder 2"/>
          <p:cNvSpPr>
            <a:spLocks noGrp="1"/>
          </p:cNvSpPr>
          <p:nvPr>
            <p:ph idx="1"/>
          </p:nvPr>
        </p:nvSpPr>
        <p:spPr>
          <a:xfrm>
            <a:off x="2104284" y="2133600"/>
            <a:ext cx="7141317" cy="377762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2B9A02F-357D-AF42-B110-A7740AFDCA1B}" type="datetimeFigureOut">
              <a:rPr lang="en-US" smtClean="0"/>
              <a:t>12/29/2018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63" y="711194"/>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16901331"/>
      </p:ext>
    </p:extLst>
  </p:cSld>
  <p:clrMapOvr>
    <a:masterClrMapping/>
  </p:clrMapOvr>
  <p:hf sldNum="0" hdr="0" ftr="0"/>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2104284" y="2074562"/>
            <a:ext cx="7141317" cy="1468800"/>
          </a:xfrm>
        </p:spPr>
        <p:txBody>
          <a:bodyPr anchor="b"/>
          <a:lstStyle>
            <a:lvl1pPr algn="l">
              <a:defRPr sz="40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2104284" y="3581400"/>
            <a:ext cx="7141317"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DABB9B27-4D02-2940-AED5-BC8F2B3B1507}" type="datetimeFigureOut">
              <a:rPr lang="en-US" smtClean="0"/>
              <a:t>12/29/2018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63" y="3166528"/>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53830" y="3244141"/>
            <a:ext cx="633726"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91932872"/>
      </p:ext>
    </p:extLst>
  </p:cSld>
  <p:clrMapOvr>
    <a:masterClrMapping/>
  </p:clrMapOvr>
  <p:hf sldNum="0" hdr="0" ftr="0"/>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2104285" y="2136707"/>
            <a:ext cx="3463992" cy="3767397"/>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782083" y="2136707"/>
            <a:ext cx="3463517" cy="3767397"/>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04CF7878-2C98-7449-BB8F-764A5EA8E558}" type="datetimeFigureOut">
              <a:rPr lang="en-US" smtClean="0"/>
              <a:t>12/29/2018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63" y="711194"/>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53830" y="787784"/>
            <a:ext cx="633726"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38872500"/>
      </p:ext>
    </p:extLst>
  </p:cSld>
  <p:clrMapOvr>
    <a:masterClrMapping/>
  </p:clrMapOvr>
  <p:hf sldNum="0" hdr="0" ftr="0"/>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2454131" y="2226626"/>
            <a:ext cx="311414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2104283" y="2802889"/>
            <a:ext cx="3463993" cy="3105703"/>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127501" y="2223398"/>
            <a:ext cx="311267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778191" y="2799661"/>
            <a:ext cx="3461987" cy="3105703"/>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E6D2F403-9584-1749-B6AB-5E1C5F94527C}" type="datetimeFigureOut">
              <a:rPr lang="en-US" smtClean="0"/>
              <a:t>12/29/2018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1" name="Freeform 11"/>
          <p:cNvSpPr/>
          <p:nvPr/>
        </p:nvSpPr>
        <p:spPr bwMode="auto">
          <a:xfrm flipV="1">
            <a:off x="63" y="711194"/>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53830" y="787784"/>
            <a:ext cx="633726"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10359533"/>
      </p:ext>
    </p:extLst>
  </p:cSld>
  <p:clrMapOvr>
    <a:masterClrMapping/>
  </p:clrMapOvr>
  <p:hf sldNum="0" hdr="0" ftr="0"/>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a:xfrm>
            <a:off x="2107300" y="624110"/>
            <a:ext cx="7138300" cy="1280890"/>
          </a:xfrm>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A58C0351-EB03-5444-BA93-B7E778374E24}" type="datetimeFigureOut">
              <a:rPr lang="en-US" smtClean="0"/>
              <a:t>12/29/2018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8" name="Freeform 11"/>
          <p:cNvSpPr/>
          <p:nvPr/>
        </p:nvSpPr>
        <p:spPr bwMode="auto">
          <a:xfrm flipV="1">
            <a:off x="63" y="711194"/>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96811271"/>
      </p:ext>
    </p:extLst>
  </p:cSld>
  <p:clrMapOvr>
    <a:masterClrMapping/>
  </p:clrMapOvr>
  <p:hf sldNum="0"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EADB90-FF7E-5041-AB9F-1BC0957AB829}" type="datetimeFigureOut">
              <a:rPr lang="en-US" smtClean="0"/>
              <a:t>12/29/2018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63" y="711194"/>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14039381"/>
      </p:ext>
    </p:extLst>
  </p:cSld>
  <p:clrMapOvr>
    <a:masterClrMapping/>
  </p:clrMapOvr>
  <p:hf sldNum="0" hdr="0" ftr="0"/>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2104283" y="446088"/>
            <a:ext cx="2848716" cy="976312"/>
          </a:xfrm>
        </p:spPr>
        <p:txBody>
          <a:bodyPr anchor="b"/>
          <a:lstStyle>
            <a:lvl1pPr algn="l">
              <a:defRPr sz="2000" b="0"/>
            </a:lvl1pPr>
          </a:lstStyle>
          <a:p>
            <a:r>
              <a:rPr lang="ja-JP" altLang="en-US"/>
              <a:t>マスター タイトルの書式設定</a:t>
            </a:r>
            <a:endParaRPr lang="en-US" dirty="0"/>
          </a:p>
        </p:txBody>
      </p:sp>
      <p:sp>
        <p:nvSpPr>
          <p:cNvPr id="3" name="Content Placeholder 2"/>
          <p:cNvSpPr>
            <a:spLocks noGrp="1"/>
          </p:cNvSpPr>
          <p:nvPr>
            <p:ph idx="1"/>
          </p:nvPr>
        </p:nvSpPr>
        <p:spPr>
          <a:xfrm>
            <a:off x="5138785" y="446090"/>
            <a:ext cx="4106815" cy="5414963"/>
          </a:xfrm>
        </p:spPr>
        <p:txBody>
          <a:bodyPr anchor="ct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2104283" y="1598613"/>
            <a:ext cx="2848716"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EB8CB6-48D8-4E47-B0D3-B56230F429D0}" type="datetimeFigureOut">
              <a:rPr lang="en-US" smtClean="0"/>
              <a:t>12/29/2018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63" y="711194"/>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81984720"/>
      </p:ext>
    </p:extLst>
  </p:cSld>
  <p:clrMapOvr>
    <a:masterClrMapping/>
  </p:clrMapOvr>
  <p:hf sldNum="0" hdr="0" ftr="0"/>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2104284" y="4800600"/>
            <a:ext cx="7141317" cy="566738"/>
          </a:xfrm>
        </p:spPr>
        <p:txBody>
          <a:bodyPr anchor="b">
            <a:normAutofit/>
          </a:bodyPr>
          <a:lstStyle>
            <a:lvl1pPr algn="l">
              <a:defRPr sz="2400" b="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104284" y="634965"/>
            <a:ext cx="7141317"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2104284" y="5367338"/>
            <a:ext cx="7141317"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EF716D3-DCE8-CC45-8106-AE5DFCD073F9}" type="datetimeFigureOut">
              <a:rPr lang="en-US" smtClean="0"/>
              <a:t>12/29/2018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63" y="4910661"/>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53830" y="4983089"/>
            <a:ext cx="633726"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75265425"/>
      </p:ext>
    </p:extLst>
  </p:cSld>
  <p:clrMapOvr>
    <a:masterClrMapping/>
  </p:clrMapOvr>
  <p:hf sldNum="0" hdr="0" ft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タイトルとキャプション">
    <p:spTree>
      <p:nvGrpSpPr>
        <p:cNvPr id="1" name=""/>
        <p:cNvGrpSpPr/>
        <p:nvPr/>
      </p:nvGrpSpPr>
      <p:grpSpPr>
        <a:xfrm>
          <a:off x="0" y="0"/>
          <a:ext cx="0" cy="0"/>
          <a:chOff x="0" y="0"/>
          <a:chExt cx="0" cy="0"/>
        </a:xfrm>
      </p:grpSpPr>
      <p:sp>
        <p:nvSpPr>
          <p:cNvPr id="2" name="Title 1"/>
          <p:cNvSpPr>
            <a:spLocks noGrp="1"/>
          </p:cNvSpPr>
          <p:nvPr>
            <p:ph type="title"/>
          </p:nvPr>
        </p:nvSpPr>
        <p:spPr>
          <a:xfrm>
            <a:off x="2104284" y="609600"/>
            <a:ext cx="7141317" cy="3117040"/>
          </a:xfrm>
        </p:spPr>
        <p:txBody>
          <a:bodyPr anchor="ctr">
            <a:normAutofit/>
          </a:bodyPr>
          <a:lstStyle>
            <a:lvl1pPr algn="l">
              <a:defRPr sz="48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2104284" y="4354046"/>
            <a:ext cx="7141317"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944F351F-53B1-3B4C-8CD4-15B0457E8E3F}" type="datetimeFigureOut">
              <a:rPr lang="en-US" smtClean="0"/>
              <a:t>12/29/2018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63" y="3166528"/>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53830" y="3244141"/>
            <a:ext cx="633726"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80299323"/>
      </p:ext>
    </p:extLst>
  </p:cSld>
  <p:clrMapOvr>
    <a:masterClrMapping/>
  </p:clrMapOvr>
  <p:hf sldNum="0" hdr="0" ftr="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引用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2370467" y="609600"/>
            <a:ext cx="6618719" cy="2895600"/>
          </a:xfrm>
        </p:spPr>
        <p:txBody>
          <a:bodyPr anchor="ctr">
            <a:normAutofit/>
          </a:bodyPr>
          <a:lstStyle>
            <a:lvl1pPr algn="l">
              <a:defRPr sz="4800" b="0" cap="none"/>
            </a:lvl1pPr>
          </a:lstStyle>
          <a:p>
            <a:r>
              <a:rPr lang="ja-JP" altLang="en-US"/>
              <a:t>マスター タイトルの書式設定</a:t>
            </a:r>
            <a:endParaRPr lang="en-US" dirty="0"/>
          </a:p>
        </p:txBody>
      </p:sp>
      <p:sp>
        <p:nvSpPr>
          <p:cNvPr id="13" name="Text Placeholder 9"/>
          <p:cNvSpPr>
            <a:spLocks noGrp="1"/>
          </p:cNvSpPr>
          <p:nvPr>
            <p:ph type="body" sz="quarter" idx="13"/>
          </p:nvPr>
        </p:nvSpPr>
        <p:spPr>
          <a:xfrm>
            <a:off x="2617303" y="3505200"/>
            <a:ext cx="6125045"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a:t>マスター テキストの書式設定</a:t>
            </a:r>
          </a:p>
        </p:txBody>
      </p:sp>
      <p:sp>
        <p:nvSpPr>
          <p:cNvPr id="3" name="Text Placeholder 2"/>
          <p:cNvSpPr>
            <a:spLocks noGrp="1"/>
          </p:cNvSpPr>
          <p:nvPr>
            <p:ph type="body" idx="1"/>
          </p:nvPr>
        </p:nvSpPr>
        <p:spPr>
          <a:xfrm>
            <a:off x="2104284" y="4354046"/>
            <a:ext cx="7141317"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BAB1E8F6-4F69-E448-82E4-3FF8C30628E4}" type="datetimeFigureOut">
              <a:rPr lang="en-US" smtClean="0"/>
              <a:t>12/29/2018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Freeform 11"/>
          <p:cNvSpPr/>
          <p:nvPr/>
        </p:nvSpPr>
        <p:spPr bwMode="auto">
          <a:xfrm flipV="1">
            <a:off x="63" y="3166528"/>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53830" y="3244141"/>
            <a:ext cx="633726" cy="365125"/>
          </a:xfrm>
        </p:spPr>
        <p:txBody>
          <a:bodyPr/>
          <a:lstStyle/>
          <a:p>
            <a:fld id="{D57F1E4F-1CFF-5643-939E-217C01CDF565}" type="slidenum">
              <a:rPr lang="en-US" smtClean="0"/>
              <a:pPr/>
              <a:t>‹#›</a:t>
            </a:fld>
            <a:endParaRPr lang="en-US" dirty="0"/>
          </a:p>
        </p:txBody>
      </p:sp>
      <p:sp>
        <p:nvSpPr>
          <p:cNvPr id="14" name="TextBox 13"/>
          <p:cNvSpPr txBox="1"/>
          <p:nvPr/>
        </p:nvSpPr>
        <p:spPr>
          <a:xfrm>
            <a:off x="1959010" y="648005"/>
            <a:ext cx="49542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850328" y="2905306"/>
            <a:ext cx="49542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748172175"/>
      </p:ext>
    </p:extLst>
  </p:cSld>
  <p:clrMapOvr>
    <a:masterClrMapping/>
  </p:clrMapOvr>
  <p:hf sldNum="0" hdr="0" ftr="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名札">
    <p:spTree>
      <p:nvGrpSpPr>
        <p:cNvPr id="1" name=""/>
        <p:cNvGrpSpPr/>
        <p:nvPr/>
      </p:nvGrpSpPr>
      <p:grpSpPr>
        <a:xfrm>
          <a:off x="0" y="0"/>
          <a:ext cx="0" cy="0"/>
          <a:chOff x="0" y="0"/>
          <a:chExt cx="0" cy="0"/>
        </a:xfrm>
      </p:grpSpPr>
      <p:sp>
        <p:nvSpPr>
          <p:cNvPr id="2" name="Title 1"/>
          <p:cNvSpPr>
            <a:spLocks noGrp="1"/>
          </p:cNvSpPr>
          <p:nvPr>
            <p:ph type="title"/>
          </p:nvPr>
        </p:nvSpPr>
        <p:spPr>
          <a:xfrm>
            <a:off x="2104284" y="2438402"/>
            <a:ext cx="7141317" cy="2724845"/>
          </a:xfrm>
        </p:spPr>
        <p:txBody>
          <a:bodyPr anchor="b">
            <a:normAutofit/>
          </a:bodyPr>
          <a:lstStyle>
            <a:lvl1pPr algn="l">
              <a:defRPr sz="4800" b="0"/>
            </a:lvl1pPr>
          </a:lstStyle>
          <a:p>
            <a:r>
              <a:rPr lang="ja-JP" altLang="en-US"/>
              <a:t>マスター タイトルの書式設定</a:t>
            </a:r>
            <a:endParaRPr lang="en-US" dirty="0"/>
          </a:p>
        </p:txBody>
      </p:sp>
      <p:sp>
        <p:nvSpPr>
          <p:cNvPr id="4" name="Text Placeholder 3"/>
          <p:cNvSpPr>
            <a:spLocks noGrp="1"/>
          </p:cNvSpPr>
          <p:nvPr>
            <p:ph type="body" sz="half" idx="2"/>
          </p:nvPr>
        </p:nvSpPr>
        <p:spPr>
          <a:xfrm>
            <a:off x="2104284" y="5181600"/>
            <a:ext cx="7141317"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ja-JP" altLang="en-US"/>
              <a:t>マスター テキストの書式設定</a:t>
            </a:r>
          </a:p>
        </p:txBody>
      </p:sp>
      <p:sp>
        <p:nvSpPr>
          <p:cNvPr id="5" name="Date Placeholder 4"/>
          <p:cNvSpPr>
            <a:spLocks noGrp="1"/>
          </p:cNvSpPr>
          <p:nvPr>
            <p:ph type="dt" sz="half" idx="10"/>
          </p:nvPr>
        </p:nvSpPr>
        <p:spPr/>
        <p:txBody>
          <a:bodyPr/>
          <a:lstStyle/>
          <a:p>
            <a:fld id="{F790BAD4-EC93-8B4C-97AE-9AB5F3271B19}" type="datetimeFigureOut">
              <a:rPr lang="en-US" smtClean="0"/>
              <a:t>12/29/2018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63" y="4910661"/>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53830" y="4983089"/>
            <a:ext cx="633726"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19549534"/>
      </p:ext>
    </p:extLst>
  </p:cSld>
  <p:clrMapOvr>
    <a:masterClrMapping/>
  </p:clrMapOvr>
  <p:hf sldNum="0" hdr="0" ftr="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引用付きの名札">
    <p:spTree>
      <p:nvGrpSpPr>
        <p:cNvPr id="1" name=""/>
        <p:cNvGrpSpPr/>
        <p:nvPr/>
      </p:nvGrpSpPr>
      <p:grpSpPr>
        <a:xfrm>
          <a:off x="0" y="0"/>
          <a:ext cx="0" cy="0"/>
          <a:chOff x="0" y="0"/>
          <a:chExt cx="0" cy="0"/>
        </a:xfrm>
      </p:grpSpPr>
      <p:sp>
        <p:nvSpPr>
          <p:cNvPr id="13" name="Title 1"/>
          <p:cNvSpPr>
            <a:spLocks noGrp="1"/>
          </p:cNvSpPr>
          <p:nvPr>
            <p:ph type="title"/>
          </p:nvPr>
        </p:nvSpPr>
        <p:spPr>
          <a:xfrm>
            <a:off x="2370467" y="609600"/>
            <a:ext cx="6618719" cy="2895600"/>
          </a:xfrm>
        </p:spPr>
        <p:txBody>
          <a:bodyPr anchor="ctr">
            <a:normAutofit/>
          </a:bodyPr>
          <a:lstStyle>
            <a:lvl1pPr algn="l">
              <a:defRPr sz="4800" b="0" cap="none"/>
            </a:lvl1pPr>
          </a:lstStyle>
          <a:p>
            <a:r>
              <a:rPr lang="ja-JP" altLang="en-US"/>
              <a:t>マスター タイトルの書式設定</a:t>
            </a:r>
            <a:endParaRPr lang="en-US" dirty="0"/>
          </a:p>
        </p:txBody>
      </p:sp>
      <p:sp>
        <p:nvSpPr>
          <p:cNvPr id="21" name="Text Placeholder 9"/>
          <p:cNvSpPr>
            <a:spLocks noGrp="1"/>
          </p:cNvSpPr>
          <p:nvPr>
            <p:ph type="body" sz="quarter" idx="13"/>
          </p:nvPr>
        </p:nvSpPr>
        <p:spPr>
          <a:xfrm>
            <a:off x="2104283" y="4343400"/>
            <a:ext cx="724565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a:t>マスター テキストの書式設定</a:t>
            </a:r>
          </a:p>
        </p:txBody>
      </p:sp>
      <p:sp>
        <p:nvSpPr>
          <p:cNvPr id="4" name="Text Placeholder 3"/>
          <p:cNvSpPr>
            <a:spLocks noGrp="1"/>
          </p:cNvSpPr>
          <p:nvPr>
            <p:ph type="body" sz="half" idx="2"/>
          </p:nvPr>
        </p:nvSpPr>
        <p:spPr>
          <a:xfrm>
            <a:off x="2104283" y="5181600"/>
            <a:ext cx="724565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ja-JP" altLang="en-US"/>
              <a:t>マスター テキストの書式設定</a:t>
            </a:r>
          </a:p>
        </p:txBody>
      </p:sp>
      <p:sp>
        <p:nvSpPr>
          <p:cNvPr id="5" name="Date Placeholder 4"/>
          <p:cNvSpPr>
            <a:spLocks noGrp="1"/>
          </p:cNvSpPr>
          <p:nvPr>
            <p:ph type="dt" sz="half" idx="10"/>
          </p:nvPr>
        </p:nvSpPr>
        <p:spPr/>
        <p:txBody>
          <a:bodyPr/>
          <a:lstStyle/>
          <a:p>
            <a:fld id="{E6C9050E-E079-6441-81E7-806D30677343}" type="datetimeFigureOut">
              <a:rPr lang="en-US" smtClean="0"/>
              <a:t>12/29/2018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20" name="Freeform 11"/>
          <p:cNvSpPr/>
          <p:nvPr/>
        </p:nvSpPr>
        <p:spPr bwMode="auto">
          <a:xfrm flipV="1">
            <a:off x="63" y="4910661"/>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53830" y="4983089"/>
            <a:ext cx="633726" cy="365125"/>
          </a:xfrm>
        </p:spPr>
        <p:txBody>
          <a:bodyPr/>
          <a:lstStyle/>
          <a:p>
            <a:fld id="{D57F1E4F-1CFF-5643-939E-217C01CDF565}" type="slidenum">
              <a:rPr lang="en-US" smtClean="0"/>
              <a:pPr/>
              <a:t>‹#›</a:t>
            </a:fld>
            <a:endParaRPr lang="en-US" dirty="0"/>
          </a:p>
        </p:txBody>
      </p:sp>
      <p:sp>
        <p:nvSpPr>
          <p:cNvPr id="11" name="TextBox 10"/>
          <p:cNvSpPr txBox="1"/>
          <p:nvPr/>
        </p:nvSpPr>
        <p:spPr>
          <a:xfrm>
            <a:off x="1959010" y="648005"/>
            <a:ext cx="49542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850328" y="2905306"/>
            <a:ext cx="49542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587462696"/>
      </p:ext>
    </p:extLst>
  </p:cSld>
  <p:clrMapOvr>
    <a:masterClrMapping/>
  </p:clrMapOvr>
  <p:hf sldNum="0" hdr="0" ftr="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真または偽">
    <p:spTree>
      <p:nvGrpSpPr>
        <p:cNvPr id="1" name=""/>
        <p:cNvGrpSpPr/>
        <p:nvPr/>
      </p:nvGrpSpPr>
      <p:grpSpPr>
        <a:xfrm>
          <a:off x="0" y="0"/>
          <a:ext cx="0" cy="0"/>
          <a:chOff x="0" y="0"/>
          <a:chExt cx="0" cy="0"/>
        </a:xfrm>
      </p:grpSpPr>
      <p:sp>
        <p:nvSpPr>
          <p:cNvPr id="2" name="Title 1"/>
          <p:cNvSpPr>
            <a:spLocks noGrp="1"/>
          </p:cNvSpPr>
          <p:nvPr>
            <p:ph type="title"/>
          </p:nvPr>
        </p:nvSpPr>
        <p:spPr>
          <a:xfrm>
            <a:off x="2104284" y="627407"/>
            <a:ext cx="7141316" cy="2880020"/>
          </a:xfrm>
        </p:spPr>
        <p:txBody>
          <a:bodyPr anchor="ctr">
            <a:normAutofit/>
          </a:bodyPr>
          <a:lstStyle>
            <a:lvl1pPr algn="l">
              <a:defRPr sz="4800" b="0"/>
            </a:lvl1pPr>
          </a:lstStyle>
          <a:p>
            <a:r>
              <a:rPr lang="ja-JP" altLang="en-US"/>
              <a:t>マスター タイトルの書式設定</a:t>
            </a:r>
            <a:endParaRPr lang="en-US" dirty="0"/>
          </a:p>
        </p:txBody>
      </p:sp>
      <p:sp>
        <p:nvSpPr>
          <p:cNvPr id="21" name="Text Placeholder 9"/>
          <p:cNvSpPr>
            <a:spLocks noGrp="1"/>
          </p:cNvSpPr>
          <p:nvPr>
            <p:ph type="body" sz="quarter" idx="13"/>
          </p:nvPr>
        </p:nvSpPr>
        <p:spPr>
          <a:xfrm>
            <a:off x="2104284" y="4343400"/>
            <a:ext cx="7141317"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a:t>マスター テキストの書式設定</a:t>
            </a:r>
          </a:p>
        </p:txBody>
      </p:sp>
      <p:sp>
        <p:nvSpPr>
          <p:cNvPr id="4" name="Text Placeholder 3"/>
          <p:cNvSpPr>
            <a:spLocks noGrp="1"/>
          </p:cNvSpPr>
          <p:nvPr>
            <p:ph type="body" sz="half" idx="2"/>
          </p:nvPr>
        </p:nvSpPr>
        <p:spPr>
          <a:xfrm>
            <a:off x="2104284" y="5181600"/>
            <a:ext cx="7141317"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ja-JP" altLang="en-US"/>
              <a:t>マスター テキストの書式設定</a:t>
            </a:r>
          </a:p>
        </p:txBody>
      </p:sp>
      <p:sp>
        <p:nvSpPr>
          <p:cNvPr id="5" name="Date Placeholder 4"/>
          <p:cNvSpPr>
            <a:spLocks noGrp="1"/>
          </p:cNvSpPr>
          <p:nvPr>
            <p:ph type="dt" sz="half" idx="10"/>
          </p:nvPr>
        </p:nvSpPr>
        <p:spPr/>
        <p:txBody>
          <a:bodyPr/>
          <a:lstStyle/>
          <a:p>
            <a:fld id="{99B230AF-FFB7-DE42-B481-AAC2589869DA}" type="datetimeFigureOut">
              <a:rPr lang="en-US" smtClean="0"/>
              <a:t>12/29/2018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63" y="4910661"/>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53830" y="4983089"/>
            <a:ext cx="633726"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19506390"/>
      </p:ext>
    </p:extLst>
  </p:cSld>
  <p:clrMapOvr>
    <a:masterClrMapping/>
  </p:clrMapOvr>
  <p:hf sldNum="0" hdr="0" ftr="0"/>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ncho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E9A7C16-FAF2-2C41-B697-563997C522AD}" type="datetimeFigureOut">
              <a:rPr lang="en-US" smtClean="0"/>
              <a:t>12/29/2018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63" y="711194"/>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71181085"/>
      </p:ext>
    </p:extLst>
  </p:cSld>
  <p:clrMapOvr>
    <a:masterClrMapping/>
  </p:clrMapOvr>
  <p:hf sldNum="0" hdr="0" ftr="0"/>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51746" y="627407"/>
            <a:ext cx="1794143" cy="5283817"/>
          </a:xfrm>
        </p:spPr>
        <p:txBody>
          <a:bodyPr vert="eaVert" anchor="ctr"/>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2104284" y="627407"/>
            <a:ext cx="5109377" cy="5283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A19D9EA-0687-604F-B97A-763B6765DF9F}" type="datetimeFigureOut">
              <a:rPr lang="en-US" smtClean="0"/>
              <a:t>12/29/2018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63" y="711194"/>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79632984"/>
      </p:ext>
    </p:extLst>
  </p:cSld>
  <p:clrMapOvr>
    <a:masterClrMapping/>
  </p:clrMapOvr>
  <p:hf sldNum="0" hdr="0" ftr="0"/>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046146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slideLayout" Target="../slideLayouts/slideLayout17.xml"/><Relationship Id="rId18" Type="http://schemas.openxmlformats.org/officeDocument/2006/relationships/theme" Target="../theme/theme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17" Type="http://schemas.openxmlformats.org/officeDocument/2006/relationships/slideLayout" Target="../slideLayouts/slideLayout21.xml"/><Relationship Id="rId2" Type="http://schemas.openxmlformats.org/officeDocument/2006/relationships/slideLayout" Target="../slideLayouts/slideLayout6.xml"/><Relationship Id="rId16" Type="http://schemas.openxmlformats.org/officeDocument/2006/relationships/slideLayout" Target="../slideLayouts/slideLayout20.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5" Type="http://schemas.openxmlformats.org/officeDocument/2006/relationships/slideLayout" Target="../slideLayouts/slideLayout19.xml"/><Relationship Id="rId10" Type="http://schemas.openxmlformats.org/officeDocument/2006/relationships/slideLayout" Target="../slideLayouts/slideLayout14.xml"/><Relationship Id="rId19" Type="http://schemas.openxmlformats.org/officeDocument/2006/relationships/image" Target="../media/image3.jpeg"/><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Lst>
  <p:hf sldNum="0" hdr="0" ftr="0"/>
  <p:txStyles>
    <p:titleStyle>
      <a:lvl1pPr algn="l" rtl="0" eaLnBrk="0" fontAlgn="base" hangingPunct="0">
        <a:spcBef>
          <a:spcPct val="0"/>
        </a:spcBef>
        <a:spcAft>
          <a:spcPct val="0"/>
        </a:spcAft>
        <a:defRPr sz="3000" kern="1200">
          <a:solidFill>
            <a:srgbClr val="498BB8"/>
          </a:solidFill>
          <a:latin typeface="Arial" pitchFamily="34" charset="0"/>
          <a:ea typeface="+mj-ea"/>
          <a:cs typeface="Arial" pitchFamily="34" charset="0"/>
        </a:defRPr>
      </a:lvl1pPr>
      <a:lvl2pPr algn="l" rtl="0" eaLnBrk="0" fontAlgn="base" hangingPunct="0">
        <a:spcBef>
          <a:spcPct val="0"/>
        </a:spcBef>
        <a:spcAft>
          <a:spcPct val="0"/>
        </a:spcAft>
        <a:defRPr sz="3000">
          <a:solidFill>
            <a:srgbClr val="498BB8"/>
          </a:solidFill>
          <a:latin typeface="Arial" charset="0"/>
          <a:cs typeface="Arial" charset="0"/>
        </a:defRPr>
      </a:lvl2pPr>
      <a:lvl3pPr algn="l" rtl="0" eaLnBrk="0" fontAlgn="base" hangingPunct="0">
        <a:spcBef>
          <a:spcPct val="0"/>
        </a:spcBef>
        <a:spcAft>
          <a:spcPct val="0"/>
        </a:spcAft>
        <a:defRPr sz="3000">
          <a:solidFill>
            <a:srgbClr val="498BB8"/>
          </a:solidFill>
          <a:latin typeface="Arial" charset="0"/>
          <a:cs typeface="Arial" charset="0"/>
        </a:defRPr>
      </a:lvl3pPr>
      <a:lvl4pPr algn="l" rtl="0" eaLnBrk="0" fontAlgn="base" hangingPunct="0">
        <a:spcBef>
          <a:spcPct val="0"/>
        </a:spcBef>
        <a:spcAft>
          <a:spcPct val="0"/>
        </a:spcAft>
        <a:defRPr sz="3000">
          <a:solidFill>
            <a:srgbClr val="498BB8"/>
          </a:solidFill>
          <a:latin typeface="Arial" charset="0"/>
          <a:cs typeface="Arial" charset="0"/>
        </a:defRPr>
      </a:lvl4pPr>
      <a:lvl5pPr algn="l" rtl="0" eaLnBrk="0" fontAlgn="base" hangingPunct="0">
        <a:spcBef>
          <a:spcPct val="0"/>
        </a:spcBef>
        <a:spcAft>
          <a:spcPct val="0"/>
        </a:spcAft>
        <a:defRPr sz="3000">
          <a:solidFill>
            <a:srgbClr val="498BB8"/>
          </a:solidFill>
          <a:latin typeface="Arial" charset="0"/>
          <a:cs typeface="Arial" charset="0"/>
        </a:defRPr>
      </a:lvl5pPr>
      <a:lvl6pPr marL="457200" algn="l" rtl="0" fontAlgn="base">
        <a:spcBef>
          <a:spcPct val="0"/>
        </a:spcBef>
        <a:spcAft>
          <a:spcPct val="0"/>
        </a:spcAft>
        <a:defRPr sz="3000">
          <a:solidFill>
            <a:srgbClr val="498BB8"/>
          </a:solidFill>
          <a:latin typeface="Arial" charset="0"/>
          <a:cs typeface="Arial" charset="0"/>
        </a:defRPr>
      </a:lvl6pPr>
      <a:lvl7pPr marL="914400" algn="l" rtl="0" fontAlgn="base">
        <a:spcBef>
          <a:spcPct val="0"/>
        </a:spcBef>
        <a:spcAft>
          <a:spcPct val="0"/>
        </a:spcAft>
        <a:defRPr sz="3000">
          <a:solidFill>
            <a:srgbClr val="498BB8"/>
          </a:solidFill>
          <a:latin typeface="Arial" charset="0"/>
          <a:cs typeface="Arial" charset="0"/>
        </a:defRPr>
      </a:lvl7pPr>
      <a:lvl8pPr marL="1371600" algn="l" rtl="0" fontAlgn="base">
        <a:spcBef>
          <a:spcPct val="0"/>
        </a:spcBef>
        <a:spcAft>
          <a:spcPct val="0"/>
        </a:spcAft>
        <a:defRPr sz="3000">
          <a:solidFill>
            <a:srgbClr val="498BB8"/>
          </a:solidFill>
          <a:latin typeface="Arial" charset="0"/>
          <a:cs typeface="Arial" charset="0"/>
        </a:defRPr>
      </a:lvl8pPr>
      <a:lvl9pPr marL="1828800" algn="l" rtl="0" fontAlgn="base">
        <a:spcBef>
          <a:spcPct val="0"/>
        </a:spcBef>
        <a:spcAft>
          <a:spcPct val="0"/>
        </a:spcAft>
        <a:defRPr sz="3000">
          <a:solidFill>
            <a:srgbClr val="498BB8"/>
          </a:solidFill>
          <a:latin typeface="Arial" charset="0"/>
          <a:cs typeface="Arial" charset="0"/>
        </a:defRPr>
      </a:lvl9pPr>
    </p:titleStyle>
    <p:bodyStyle>
      <a:lvl1pPr marL="342900" indent="-342900" algn="l" rtl="0" eaLnBrk="0" fontAlgn="base" hangingPunct="0">
        <a:spcBef>
          <a:spcPct val="20000"/>
        </a:spcBef>
        <a:spcAft>
          <a:spcPct val="0"/>
        </a:spcAft>
        <a:buClr>
          <a:srgbClr val="67696F"/>
        </a:buClr>
        <a:buFont typeface="Arial" charset="0"/>
        <a:buChar char="•"/>
        <a:defRPr sz="3200" kern="1200">
          <a:solidFill>
            <a:srgbClr val="282A32"/>
          </a:solidFill>
          <a:latin typeface="Arial" pitchFamily="34" charset="0"/>
          <a:ea typeface="+mn-ea"/>
          <a:cs typeface="Arial" pitchFamily="34" charset="0"/>
        </a:defRPr>
      </a:lvl1pPr>
      <a:lvl2pPr marL="742950" indent="-285750" algn="l" rtl="0" eaLnBrk="0" fontAlgn="base" hangingPunct="0">
        <a:spcBef>
          <a:spcPct val="20000"/>
        </a:spcBef>
        <a:spcAft>
          <a:spcPct val="0"/>
        </a:spcAft>
        <a:buClr>
          <a:srgbClr val="67696F"/>
        </a:buClr>
        <a:buFont typeface="Arial" charset="0"/>
        <a:buChar char="–"/>
        <a:defRPr sz="2800" kern="1200">
          <a:solidFill>
            <a:srgbClr val="282A32"/>
          </a:solidFill>
          <a:latin typeface="Arial" pitchFamily="34" charset="0"/>
          <a:ea typeface="+mn-ea"/>
          <a:cs typeface="Arial" pitchFamily="34" charset="0"/>
        </a:defRPr>
      </a:lvl2pPr>
      <a:lvl3pPr marL="1143000" indent="-228600" algn="l" rtl="0" eaLnBrk="0" fontAlgn="base" hangingPunct="0">
        <a:spcBef>
          <a:spcPct val="20000"/>
        </a:spcBef>
        <a:spcAft>
          <a:spcPct val="0"/>
        </a:spcAft>
        <a:buClr>
          <a:srgbClr val="67696F"/>
        </a:buClr>
        <a:buFont typeface="Arial" charset="0"/>
        <a:buChar char="•"/>
        <a:defRPr sz="2400" kern="1200">
          <a:solidFill>
            <a:srgbClr val="282A32"/>
          </a:solidFill>
          <a:latin typeface="Arial" pitchFamily="34" charset="0"/>
          <a:ea typeface="+mn-ea"/>
          <a:cs typeface="Arial" pitchFamily="34" charset="0"/>
        </a:defRPr>
      </a:lvl3pPr>
      <a:lvl4pPr marL="1600200" indent="-228600" algn="l" rtl="0" eaLnBrk="0" fontAlgn="base" hangingPunct="0">
        <a:spcBef>
          <a:spcPct val="20000"/>
        </a:spcBef>
        <a:spcAft>
          <a:spcPct val="0"/>
        </a:spcAft>
        <a:buClr>
          <a:srgbClr val="67696F"/>
        </a:buClr>
        <a:buFont typeface="Arial" charset="0"/>
        <a:buChar char="–"/>
        <a:defRPr sz="2000" kern="1200">
          <a:solidFill>
            <a:srgbClr val="282A32"/>
          </a:solidFill>
          <a:latin typeface="Arial" pitchFamily="34" charset="0"/>
          <a:ea typeface="+mn-ea"/>
          <a:cs typeface="Arial" pitchFamily="34" charset="0"/>
        </a:defRPr>
      </a:lvl4pPr>
      <a:lvl5pPr marL="2057400" indent="-228600" algn="l" rtl="0" eaLnBrk="0" fontAlgn="base" hangingPunct="0">
        <a:spcBef>
          <a:spcPct val="20000"/>
        </a:spcBef>
        <a:spcAft>
          <a:spcPct val="0"/>
        </a:spcAft>
        <a:buClr>
          <a:srgbClr val="67696F"/>
        </a:buClr>
        <a:buFont typeface="Arial" charset="0"/>
        <a:buChar char="»"/>
        <a:defRPr sz="2000" kern="1200">
          <a:solidFill>
            <a:srgbClr val="282A32"/>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21463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2123" y="749"/>
            <a:ext cx="2114961" cy="6852504"/>
            <a:chOff x="6627813" y="196102"/>
            <a:chExt cx="1952625" cy="5677649"/>
          </a:xfrm>
        </p:grpSpPr>
        <p:sp>
          <p:nvSpPr>
            <p:cNvPr id="50" name="Freeform 27"/>
            <p:cNvSpPr/>
            <p:nvPr/>
          </p:nvSpPr>
          <p:spPr bwMode="auto">
            <a:xfrm>
              <a:off x="6627813" y="19610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9812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107300" y="624110"/>
            <a:ext cx="7138300" cy="1280890"/>
          </a:xfrm>
          <a:prstGeom prst="rect">
            <a:avLst/>
          </a:prstGeom>
        </p:spPr>
        <p:txBody>
          <a:bodyPr vert="horz" lIns="91440" tIns="45720" rIns="91440" bIns="45720" rtlCol="0" anchor="t">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2104284" y="2133600"/>
            <a:ext cx="7141317" cy="3886200"/>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420100" y="6135090"/>
            <a:ext cx="830245"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4D9FFFB4-400D-1240-AB24-6F86C96D4DFB}" type="datetimeFigureOut">
              <a:rPr lang="en-US" dirty="0"/>
              <a:t>12/29/2018</a:t>
            </a:fld>
            <a:endParaRPr lang="en-US" dirty="0"/>
          </a:p>
        </p:txBody>
      </p:sp>
      <p:sp>
        <p:nvSpPr>
          <p:cNvPr id="5" name="Footer Placeholder 4"/>
          <p:cNvSpPr>
            <a:spLocks noGrp="1"/>
          </p:cNvSpPr>
          <p:nvPr>
            <p:ph type="ftr" sz="quarter" idx="3"/>
          </p:nvPr>
        </p:nvSpPr>
        <p:spPr>
          <a:xfrm>
            <a:off x="2104283" y="6135810"/>
            <a:ext cx="619286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53830" y="787784"/>
            <a:ext cx="633726"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
        <p:nvSpPr>
          <p:cNvPr id="34" name="TextBox 9">
            <a:extLst>
              <a:ext uri="{FF2B5EF4-FFF2-40B4-BE49-F238E27FC236}">
                <a16:creationId xmlns:a16="http://schemas.microsoft.com/office/drawing/2014/main" id="{E4577AE9-64EC-49B5-A70F-648A646357D0}"/>
              </a:ext>
            </a:extLst>
          </p:cNvPr>
          <p:cNvSpPr txBox="1"/>
          <p:nvPr userDrawn="1"/>
        </p:nvSpPr>
        <p:spPr>
          <a:xfrm>
            <a:off x="7346950" y="6629400"/>
            <a:ext cx="2063750" cy="215900"/>
          </a:xfrm>
          <a:prstGeom prst="rect">
            <a:avLst/>
          </a:prstGeom>
          <a:noFill/>
        </p:spPr>
        <p:txBody>
          <a:bodyPr>
            <a:spAutoFit/>
          </a:bodyPr>
          <a:lstStyle/>
          <a:p>
            <a:pPr algn="r" fontAlgn="auto">
              <a:spcBef>
                <a:spcPts val="0"/>
              </a:spcBef>
              <a:spcAft>
                <a:spcPts val="0"/>
              </a:spcAft>
              <a:defRPr/>
            </a:pPr>
            <a:fld id="{87B41D7E-7115-4172-AC22-70B063B03563}" type="slidenum">
              <a:rPr kumimoji="0" lang="en-US" sz="800" b="1">
                <a:solidFill>
                  <a:srgbClr val="888B8D"/>
                </a:solidFill>
                <a:latin typeface="Arial" pitchFamily="34" charset="0"/>
                <a:ea typeface="+mn-ea"/>
                <a:cs typeface="Arial" pitchFamily="34" charset="0"/>
              </a:rPr>
              <a:pPr algn="r" fontAlgn="auto">
                <a:spcBef>
                  <a:spcPts val="0"/>
                </a:spcBef>
                <a:spcAft>
                  <a:spcPts val="0"/>
                </a:spcAft>
                <a:defRPr/>
              </a:pPr>
              <a:t>‹#›</a:t>
            </a:fld>
            <a:endParaRPr kumimoji="0" lang="en-US" sz="800" b="1" dirty="0">
              <a:solidFill>
                <a:srgbClr val="888B8D"/>
              </a:solidFill>
              <a:latin typeface="Arial" pitchFamily="34" charset="0"/>
              <a:ea typeface="+mn-ea"/>
              <a:cs typeface="Arial" pitchFamily="34" charset="0"/>
            </a:endParaRPr>
          </a:p>
        </p:txBody>
      </p:sp>
      <p:pic>
        <p:nvPicPr>
          <p:cNvPr id="35" name="図 34" descr="パワポテンプレライン.jpg">
            <a:extLst>
              <a:ext uri="{FF2B5EF4-FFF2-40B4-BE49-F238E27FC236}">
                <a16:creationId xmlns:a16="http://schemas.microsoft.com/office/drawing/2014/main" id="{863169A4-669E-4EFA-A8D9-032A51FDF8C3}"/>
              </a:ext>
            </a:extLst>
          </p:cNvPr>
          <p:cNvPicPr>
            <a:picLocks noChangeAspect="1"/>
          </p:cNvPicPr>
          <p:nvPr userDrawn="1"/>
        </p:nvPicPr>
        <p:blipFill>
          <a:blip r:embed="rId19" cstate="print"/>
          <a:stretch>
            <a:fillRect/>
          </a:stretch>
        </p:blipFill>
        <p:spPr>
          <a:xfrm>
            <a:off x="0" y="0"/>
            <a:ext cx="9906000" cy="676275"/>
          </a:xfrm>
          <a:prstGeom prst="rect">
            <a:avLst/>
          </a:prstGeom>
        </p:spPr>
      </p:pic>
    </p:spTree>
    <p:extLst>
      <p:ext uri="{BB962C8B-B14F-4D97-AF65-F5344CB8AC3E}">
        <p14:creationId xmlns:p14="http://schemas.microsoft.com/office/powerpoint/2010/main" val="1431467470"/>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 id="2147483711" r:id="rId17"/>
  </p:sldLayoutIdLst>
  <p:hf sldNum="0" hdr="0" ftr="0"/>
  <p:txStyles>
    <p:titleStyle>
      <a:lvl1pPr algn="l" defTabSz="457200" rtl="0" eaLnBrk="1" latinLnBrk="0" hangingPunct="1">
        <a:spcBef>
          <a:spcPct val="0"/>
        </a:spcBef>
        <a:buNone/>
        <a:defRPr kumimoji="1" sz="3600" kern="1200">
          <a:solidFill>
            <a:schemeClr val="accent2">
              <a:lumMod val="75000"/>
            </a:schemeClr>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kumimoji="1"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kumimoji="1"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kumimoji="1"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1.xml"/><Relationship Id="rId1" Type="http://schemas.openxmlformats.org/officeDocument/2006/relationships/vmlDrawing" Target="../drawings/vmlDrawing1.vml"/><Relationship Id="rId6" Type="http://schemas.openxmlformats.org/officeDocument/2006/relationships/image" Target="../media/image6.png"/><Relationship Id="rId5" Type="http://schemas.openxmlformats.org/officeDocument/2006/relationships/oleObject" Target="../embeddings/oleObject2.bin"/><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1.xml"/><Relationship Id="rId1" Type="http://schemas.openxmlformats.org/officeDocument/2006/relationships/vmlDrawing" Target="../drawings/vmlDrawing2.v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png"/><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テキスト ボックス 16"/>
          <p:cNvSpPr txBox="1"/>
          <p:nvPr/>
        </p:nvSpPr>
        <p:spPr>
          <a:xfrm>
            <a:off x="1007706" y="2286000"/>
            <a:ext cx="8248261" cy="1200329"/>
          </a:xfrm>
          <a:prstGeom prst="rect">
            <a:avLst/>
          </a:prstGeom>
          <a:noFill/>
        </p:spPr>
        <p:txBody>
          <a:bodyPr wrap="square" rtlCol="0">
            <a:spAutoFit/>
          </a:bodyPr>
          <a:lstStyle/>
          <a:p>
            <a:r>
              <a:rPr lang="ja-JP" altLang="en-US" sz="2800" dirty="0">
                <a:solidFill>
                  <a:srgbClr val="000000"/>
                </a:solidFill>
                <a:latin typeface="メイリオ" pitchFamily="50" charset="-128"/>
                <a:ea typeface="メイリオ" pitchFamily="50" charset="-128"/>
                <a:cs typeface="メイリオ" pitchFamily="50" charset="-128"/>
              </a:rPr>
              <a:t>職場でのハラスメント対策</a:t>
            </a:r>
            <a:endParaRPr lang="en-US" altLang="ja-JP" sz="2800" dirty="0">
              <a:solidFill>
                <a:srgbClr val="000000"/>
              </a:solidFill>
              <a:latin typeface="メイリオ" pitchFamily="50" charset="-128"/>
              <a:ea typeface="メイリオ" pitchFamily="50" charset="-128"/>
              <a:cs typeface="メイリオ" pitchFamily="50" charset="-128"/>
            </a:endParaRPr>
          </a:p>
          <a:p>
            <a:endParaRPr lang="en-US" altLang="ja-JP" sz="2800" dirty="0">
              <a:solidFill>
                <a:srgbClr val="000000"/>
              </a:solidFill>
              <a:latin typeface="メイリオ" pitchFamily="50" charset="-128"/>
              <a:ea typeface="メイリオ" pitchFamily="50" charset="-128"/>
              <a:cs typeface="メイリオ" pitchFamily="50" charset="-128"/>
            </a:endParaRPr>
          </a:p>
          <a:p>
            <a:r>
              <a:rPr lang="ja-JP" altLang="en-US" sz="1600" dirty="0">
                <a:solidFill>
                  <a:srgbClr val="000000"/>
                </a:solidFill>
                <a:latin typeface="メイリオ" pitchFamily="50" charset="-128"/>
                <a:ea typeface="メイリオ" pitchFamily="50" charset="-128"/>
                <a:cs typeface="メイリオ" pitchFamily="50" charset="-128"/>
              </a:rPr>
              <a:t>～厚生労働省発行パワーハラスメント対策導入マニュアルからの抜粋解説～</a:t>
            </a:r>
            <a:endParaRPr lang="en-US" altLang="ja-JP" sz="1600" dirty="0">
              <a:solidFill>
                <a:srgbClr val="000000"/>
              </a:solidFill>
              <a:latin typeface="メイリオ" pitchFamily="50" charset="-128"/>
              <a:ea typeface="メイリオ" pitchFamily="50" charset="-128"/>
              <a:cs typeface="メイリオ" pitchFamily="50" charset="-128"/>
            </a:endParaRPr>
          </a:p>
        </p:txBody>
      </p:sp>
      <p:sp>
        <p:nvSpPr>
          <p:cNvPr id="18" name="テキスト ボックス 17"/>
          <p:cNvSpPr txBox="1"/>
          <p:nvPr/>
        </p:nvSpPr>
        <p:spPr>
          <a:xfrm>
            <a:off x="6429374" y="5391150"/>
            <a:ext cx="3063875" cy="400110"/>
          </a:xfrm>
          <a:prstGeom prst="rect">
            <a:avLst/>
          </a:prstGeom>
          <a:noFill/>
        </p:spPr>
        <p:txBody>
          <a:bodyPr wrap="square" rtlCol="0">
            <a:spAutoFit/>
          </a:bodyPr>
          <a:lstStyle/>
          <a:p>
            <a:pPr algn="r"/>
            <a:r>
              <a:rPr lang="ja-JP" altLang="en-US" sz="2000" dirty="0">
                <a:solidFill>
                  <a:srgbClr val="000000"/>
                </a:solidFill>
                <a:latin typeface="メイリオ" pitchFamily="50" charset="-128"/>
                <a:ea typeface="メイリオ" pitchFamily="50" charset="-128"/>
                <a:cs typeface="メイリオ" pitchFamily="50" charset="-128"/>
              </a:rPr>
              <a:t>平成</a:t>
            </a:r>
            <a:r>
              <a:rPr lang="en-US" altLang="ja-JP" sz="2000" dirty="0">
                <a:solidFill>
                  <a:srgbClr val="000000"/>
                </a:solidFill>
                <a:latin typeface="メイリオ" pitchFamily="50" charset="-128"/>
                <a:ea typeface="メイリオ" pitchFamily="50" charset="-128"/>
                <a:cs typeface="メイリオ" pitchFamily="50" charset="-128"/>
              </a:rPr>
              <a:t>3</a:t>
            </a:r>
            <a:r>
              <a:rPr lang="ja-JP" altLang="en-US" sz="2000" dirty="0">
                <a:solidFill>
                  <a:srgbClr val="000000"/>
                </a:solidFill>
                <a:latin typeface="メイリオ" pitchFamily="50" charset="-128"/>
                <a:ea typeface="メイリオ" pitchFamily="50" charset="-128"/>
                <a:cs typeface="メイリオ" pitchFamily="50" charset="-128"/>
              </a:rPr>
              <a:t>１年２月１日</a:t>
            </a:r>
            <a:endParaRPr kumimoji="1" lang="en-US" altLang="ja-JP" sz="2000" dirty="0">
              <a:solidFill>
                <a:srgbClr val="000000"/>
              </a:solidFill>
              <a:latin typeface="メイリオ" pitchFamily="50" charset="-128"/>
              <a:ea typeface="メイリオ" pitchFamily="50" charset="-128"/>
              <a:cs typeface="メイリオ" pitchFamily="50"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テキスト ボックス 14"/>
          <p:cNvSpPr txBox="1"/>
          <p:nvPr/>
        </p:nvSpPr>
        <p:spPr>
          <a:xfrm>
            <a:off x="450574" y="623996"/>
            <a:ext cx="8564372" cy="461665"/>
          </a:xfrm>
          <a:prstGeom prst="rect">
            <a:avLst/>
          </a:prstGeom>
          <a:noFill/>
        </p:spPr>
        <p:txBody>
          <a:bodyPr wrap="square" rtlCol="0">
            <a:spAutoFit/>
          </a:bodyPr>
          <a:lstStyle/>
          <a:p>
            <a:r>
              <a:rPr kumimoji="1" lang="ja-JP" altLang="en-US" sz="2400" dirty="0">
                <a:solidFill>
                  <a:srgbClr val="000000"/>
                </a:solidFill>
                <a:latin typeface="メイリオ" pitchFamily="50" charset="-128"/>
                <a:ea typeface="メイリオ" pitchFamily="50" charset="-128"/>
                <a:cs typeface="メイリオ" pitchFamily="50" charset="-128"/>
              </a:rPr>
              <a:t>１部　ハラスメントの実態</a:t>
            </a:r>
            <a:endParaRPr kumimoji="1" lang="en-US" altLang="ja-JP" sz="2400" dirty="0">
              <a:solidFill>
                <a:srgbClr val="000000"/>
              </a:solidFill>
              <a:latin typeface="メイリオ" pitchFamily="50" charset="-128"/>
              <a:ea typeface="メイリオ" pitchFamily="50" charset="-128"/>
              <a:cs typeface="メイリオ" pitchFamily="50" charset="-128"/>
            </a:endParaRPr>
          </a:p>
        </p:txBody>
      </p:sp>
      <p:sp>
        <p:nvSpPr>
          <p:cNvPr id="17" name="テキスト ボックス 16"/>
          <p:cNvSpPr txBox="1"/>
          <p:nvPr/>
        </p:nvSpPr>
        <p:spPr>
          <a:xfrm>
            <a:off x="662609" y="1432291"/>
            <a:ext cx="8824291" cy="412934"/>
          </a:xfrm>
          <a:prstGeom prst="rect">
            <a:avLst/>
          </a:prstGeom>
          <a:noFill/>
        </p:spPr>
        <p:txBody>
          <a:bodyPr wrap="square" rtlCol="0">
            <a:spAutoFit/>
          </a:bodyPr>
          <a:lstStyle/>
          <a:p>
            <a:pPr eaLnBrk="1" hangingPunct="1">
              <a:lnSpc>
                <a:spcPts val="2500"/>
              </a:lnSpc>
              <a:spcBef>
                <a:spcPct val="20000"/>
              </a:spcBef>
              <a:buClr>
                <a:srgbClr val="B5993E"/>
              </a:buClr>
              <a:buFont typeface="Wingdings" panose="05000000000000000000" pitchFamily="2" charset="2"/>
              <a:buChar char="n"/>
            </a:pPr>
            <a:r>
              <a:rPr lang="ja-JP" altLang="en-US" sz="2000" dirty="0">
                <a:latin typeface="メイリオ" panose="020B0604030504040204" pitchFamily="50" charset="-128"/>
                <a:ea typeface="メイリオ" panose="020B0604030504040204" pitchFamily="50" charset="-128"/>
              </a:rPr>
              <a:t>都道府県労働局に寄せられた企業と労働者の紛争に関する相談の状況</a:t>
            </a:r>
          </a:p>
        </p:txBody>
      </p:sp>
      <p:pic>
        <p:nvPicPr>
          <p:cNvPr id="5" name="Picture 3">
            <a:extLst>
              <a:ext uri="{FF2B5EF4-FFF2-40B4-BE49-F238E27FC236}">
                <a16:creationId xmlns:a16="http://schemas.microsoft.com/office/drawing/2014/main" id="{1DFCF2D7-1299-4D47-9485-A9B8827BC1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191854"/>
            <a:ext cx="8312580" cy="3351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正方形/長方形 6">
            <a:extLst>
              <a:ext uri="{FF2B5EF4-FFF2-40B4-BE49-F238E27FC236}">
                <a16:creationId xmlns:a16="http://schemas.microsoft.com/office/drawing/2014/main" id="{8B5F1555-5453-4916-B88C-5F284BAA8650}"/>
              </a:ext>
            </a:extLst>
          </p:cNvPr>
          <p:cNvSpPr/>
          <p:nvPr/>
        </p:nvSpPr>
        <p:spPr>
          <a:xfrm>
            <a:off x="3600451" y="5838135"/>
            <a:ext cx="5626530" cy="3958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ja-JP" altLang="en-US" sz="1400" dirty="0">
                <a:solidFill>
                  <a:schemeClr val="tx1"/>
                </a:solidFill>
              </a:rPr>
              <a:t>（厚生労働省「平成</a:t>
            </a:r>
            <a:r>
              <a:rPr lang="en-US" altLang="ja-JP" sz="1400" dirty="0">
                <a:solidFill>
                  <a:schemeClr val="tx1"/>
                </a:solidFill>
              </a:rPr>
              <a:t>26</a:t>
            </a:r>
            <a:r>
              <a:rPr lang="ja-JP" altLang="en-US" sz="1400" dirty="0">
                <a:solidFill>
                  <a:schemeClr val="tx1"/>
                </a:solidFill>
              </a:rPr>
              <a:t>年度個別労働紛争解決制度施行状況」より）</a:t>
            </a:r>
          </a:p>
        </p:txBody>
      </p:sp>
    </p:spTree>
    <p:extLst>
      <p:ext uri="{BB962C8B-B14F-4D97-AF65-F5344CB8AC3E}">
        <p14:creationId xmlns:p14="http://schemas.microsoft.com/office/powerpoint/2010/main" val="570604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テキスト ボックス 14"/>
          <p:cNvSpPr txBox="1"/>
          <p:nvPr/>
        </p:nvSpPr>
        <p:spPr>
          <a:xfrm>
            <a:off x="521818" y="531802"/>
            <a:ext cx="8564372" cy="461665"/>
          </a:xfrm>
          <a:prstGeom prst="rect">
            <a:avLst/>
          </a:prstGeom>
          <a:noFill/>
        </p:spPr>
        <p:txBody>
          <a:bodyPr wrap="square" rtlCol="0">
            <a:spAutoFit/>
          </a:bodyPr>
          <a:lstStyle/>
          <a:p>
            <a:r>
              <a:rPr lang="ja-JP" altLang="en-US" sz="2400" dirty="0">
                <a:solidFill>
                  <a:srgbClr val="000000"/>
                </a:solidFill>
                <a:latin typeface="メイリオ" pitchFamily="50" charset="-128"/>
                <a:ea typeface="メイリオ" pitchFamily="50" charset="-128"/>
                <a:cs typeface="メイリオ" pitchFamily="50" charset="-128"/>
              </a:rPr>
              <a:t>みなさんの会社でもパワハラ問題が発生しているかも？</a:t>
            </a:r>
            <a:endParaRPr kumimoji="1" lang="en-US" altLang="ja-JP" sz="2400" dirty="0">
              <a:solidFill>
                <a:srgbClr val="000000"/>
              </a:solidFill>
              <a:latin typeface="メイリオ" pitchFamily="50" charset="-128"/>
              <a:ea typeface="メイリオ" pitchFamily="50" charset="-128"/>
              <a:cs typeface="メイリオ" pitchFamily="50" charset="-128"/>
            </a:endParaRPr>
          </a:p>
        </p:txBody>
      </p:sp>
      <p:graphicFrame>
        <p:nvGraphicFramePr>
          <p:cNvPr id="5" name="グラフ 57">
            <a:extLst>
              <a:ext uri="{FF2B5EF4-FFF2-40B4-BE49-F238E27FC236}">
                <a16:creationId xmlns:a16="http://schemas.microsoft.com/office/drawing/2014/main" id="{DA708BE3-939C-4E10-9E04-2A8D91824862}"/>
              </a:ext>
            </a:extLst>
          </p:cNvPr>
          <p:cNvGraphicFramePr>
            <a:graphicFrameLocks/>
          </p:cNvGraphicFramePr>
          <p:nvPr>
            <p:extLst>
              <p:ext uri="{D42A27DB-BD31-4B8C-83A1-F6EECF244321}">
                <p14:modId xmlns:p14="http://schemas.microsoft.com/office/powerpoint/2010/main" val="615963397"/>
              </p:ext>
            </p:extLst>
          </p:nvPr>
        </p:nvGraphicFramePr>
        <p:xfrm>
          <a:off x="450574" y="1556079"/>
          <a:ext cx="4413250" cy="3974697"/>
        </p:xfrm>
        <a:graphic>
          <a:graphicData uri="http://schemas.openxmlformats.org/presentationml/2006/ole">
            <mc:AlternateContent xmlns:mc="http://schemas.openxmlformats.org/markup-compatibility/2006">
              <mc:Choice xmlns:v="urn:schemas-microsoft-com:vml" Requires="v">
                <p:oleObj spid="_x0000_s1054" r:id="rId3" imgW="4413887" imgH="4346825" progId="Excel.Chart.8">
                  <p:embed/>
                </p:oleObj>
              </mc:Choice>
              <mc:Fallback>
                <p:oleObj r:id="rId3" imgW="4413887" imgH="4346825" progId="Excel.Chart.8">
                  <p:embed/>
                  <p:pic>
                    <p:nvPicPr>
                      <p:cNvPr id="1027" name="グラフ 57">
                        <a:extLst>
                          <a:ext uri="{FF2B5EF4-FFF2-40B4-BE49-F238E27FC236}">
                            <a16:creationId xmlns:a16="http://schemas.microsoft.com/office/drawing/2014/main" id="{1403C01A-C46A-491E-BFAF-0D357E88F7BE}"/>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574" y="1556079"/>
                        <a:ext cx="4413250" cy="3974697"/>
                      </a:xfrm>
                      <a:prstGeom prst="rect">
                        <a:avLst/>
                      </a:prstGeom>
                      <a:noFill/>
                    </p:spPr>
                  </p:pic>
                </p:oleObj>
              </mc:Fallback>
            </mc:AlternateContent>
          </a:graphicData>
        </a:graphic>
      </p:graphicFrame>
      <p:sp>
        <p:nvSpPr>
          <p:cNvPr id="9" name="テキスト ボックス 53">
            <a:extLst>
              <a:ext uri="{FF2B5EF4-FFF2-40B4-BE49-F238E27FC236}">
                <a16:creationId xmlns:a16="http://schemas.microsoft.com/office/drawing/2014/main" id="{DAB8B8E0-D0CF-480E-8293-606B103970C2}"/>
              </a:ext>
            </a:extLst>
          </p:cNvPr>
          <p:cNvSpPr txBox="1">
            <a:spLocks noChangeArrowheads="1"/>
          </p:cNvSpPr>
          <p:nvPr/>
        </p:nvSpPr>
        <p:spPr bwMode="auto">
          <a:xfrm>
            <a:off x="2506663" y="2868937"/>
            <a:ext cx="15113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defTabSz="1003300" eaLnBrk="0" fontAlgn="base" hangingPunct="0">
              <a:spcBef>
                <a:spcPct val="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defTabSz="1003300" eaLnBrk="0" fontAlgn="base" hangingPunct="0">
              <a:spcBef>
                <a:spcPct val="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defTabSz="1003300" eaLnBrk="0" fontAlgn="base" hangingPunct="0">
              <a:spcBef>
                <a:spcPct val="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defTabSz="1003300" eaLnBrk="0" fontAlgn="base" hangingPunct="0">
              <a:spcBef>
                <a:spcPct val="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2800" dirty="0">
                <a:solidFill>
                  <a:schemeClr val="bg1"/>
                </a:solidFill>
                <a:latin typeface="HGP創英角ｺﾞｼｯｸUB" panose="020B0900000000000000" pitchFamily="50" charset="-128"/>
                <a:ea typeface="HGP創英角ｺﾞｼｯｸUB" panose="020B0900000000000000" pitchFamily="50" charset="-128"/>
              </a:rPr>
              <a:t>ある</a:t>
            </a:r>
            <a:endParaRPr lang="en-US" altLang="ja-JP" sz="2800" dirty="0">
              <a:solidFill>
                <a:schemeClr val="bg1"/>
              </a:solidFill>
              <a:latin typeface="HGP創英角ｺﾞｼｯｸUB" panose="020B0900000000000000" pitchFamily="50" charset="-128"/>
              <a:ea typeface="HGP創英角ｺﾞｼｯｸUB" panose="020B0900000000000000" pitchFamily="50" charset="-128"/>
            </a:endParaRPr>
          </a:p>
          <a:p>
            <a:pPr eaLnBrk="1" hangingPunct="1"/>
            <a:r>
              <a:rPr lang="en-US" altLang="ja-JP" sz="2800" dirty="0">
                <a:solidFill>
                  <a:schemeClr val="bg1"/>
                </a:solidFill>
                <a:latin typeface="HGP創英角ｺﾞｼｯｸUB" panose="020B0900000000000000" pitchFamily="50" charset="-128"/>
                <a:ea typeface="HGP創英角ｺﾞｼｯｸUB" panose="020B0900000000000000" pitchFamily="50" charset="-128"/>
              </a:rPr>
              <a:t>25.3</a:t>
            </a:r>
            <a:r>
              <a:rPr lang="ja-JP" altLang="en-US" sz="2800" dirty="0">
                <a:solidFill>
                  <a:schemeClr val="bg1"/>
                </a:solidFill>
                <a:latin typeface="HGP創英角ｺﾞｼｯｸUB" panose="020B0900000000000000" pitchFamily="50" charset="-128"/>
                <a:ea typeface="HGP創英角ｺﾞｼｯｸUB" panose="020B0900000000000000" pitchFamily="50" charset="-128"/>
              </a:rPr>
              <a:t>％</a:t>
            </a:r>
          </a:p>
        </p:txBody>
      </p:sp>
      <p:sp>
        <p:nvSpPr>
          <p:cNvPr id="10" name="テキスト ボックス 54">
            <a:extLst>
              <a:ext uri="{FF2B5EF4-FFF2-40B4-BE49-F238E27FC236}">
                <a16:creationId xmlns:a16="http://schemas.microsoft.com/office/drawing/2014/main" id="{CA54D8FB-A832-495F-8E87-60F23430D488}"/>
              </a:ext>
            </a:extLst>
          </p:cNvPr>
          <p:cNvSpPr txBox="1">
            <a:spLocks noChangeArrowheads="1"/>
          </p:cNvSpPr>
          <p:nvPr/>
        </p:nvSpPr>
        <p:spPr bwMode="auto">
          <a:xfrm>
            <a:off x="1583062" y="3882385"/>
            <a:ext cx="1511300"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defTabSz="1003300" eaLnBrk="0" fontAlgn="base" hangingPunct="0">
              <a:spcBef>
                <a:spcPct val="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defTabSz="1003300" eaLnBrk="0" fontAlgn="base" hangingPunct="0">
              <a:spcBef>
                <a:spcPct val="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defTabSz="1003300" eaLnBrk="0" fontAlgn="base" hangingPunct="0">
              <a:spcBef>
                <a:spcPct val="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defTabSz="1003300" eaLnBrk="0" fontAlgn="base" hangingPunct="0">
              <a:spcBef>
                <a:spcPct val="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dirty="0">
                <a:solidFill>
                  <a:schemeClr val="bg1"/>
                </a:solidFill>
                <a:latin typeface="HGP創英角ｺﾞｼｯｸUB" panose="020B0900000000000000" pitchFamily="50" charset="-128"/>
                <a:ea typeface="HGP創英角ｺﾞｼｯｸUB" panose="020B0900000000000000" pitchFamily="50" charset="-128"/>
              </a:rPr>
              <a:t>ない</a:t>
            </a:r>
            <a:endParaRPr lang="en-US" altLang="ja-JP" dirty="0">
              <a:solidFill>
                <a:schemeClr val="bg1"/>
              </a:solidFill>
              <a:latin typeface="HGP創英角ｺﾞｼｯｸUB" panose="020B0900000000000000" pitchFamily="50" charset="-128"/>
              <a:ea typeface="HGP創英角ｺﾞｼｯｸUB" panose="020B0900000000000000" pitchFamily="50" charset="-128"/>
            </a:endParaRPr>
          </a:p>
          <a:p>
            <a:pPr eaLnBrk="1" hangingPunct="1"/>
            <a:r>
              <a:rPr lang="en-US" altLang="ja-JP" dirty="0">
                <a:solidFill>
                  <a:schemeClr val="bg1"/>
                </a:solidFill>
                <a:latin typeface="HGP創英角ｺﾞｼｯｸUB" panose="020B0900000000000000" pitchFamily="50" charset="-128"/>
                <a:ea typeface="HGP創英角ｺﾞｼｯｸUB" panose="020B0900000000000000" pitchFamily="50" charset="-128"/>
              </a:rPr>
              <a:t>74.7</a:t>
            </a:r>
            <a:r>
              <a:rPr lang="ja-JP" altLang="en-US" dirty="0">
                <a:solidFill>
                  <a:schemeClr val="bg1"/>
                </a:solidFill>
                <a:latin typeface="HGP創英角ｺﾞｼｯｸUB" panose="020B0900000000000000" pitchFamily="50" charset="-128"/>
                <a:ea typeface="HGP創英角ｺﾞｼｯｸUB" panose="020B0900000000000000" pitchFamily="50" charset="-128"/>
              </a:rPr>
              <a:t>％</a:t>
            </a:r>
          </a:p>
        </p:txBody>
      </p:sp>
      <p:sp>
        <p:nvSpPr>
          <p:cNvPr id="12" name="テキスト ボックス 48">
            <a:extLst>
              <a:ext uri="{FF2B5EF4-FFF2-40B4-BE49-F238E27FC236}">
                <a16:creationId xmlns:a16="http://schemas.microsoft.com/office/drawing/2014/main" id="{1B9D1CAE-3D13-48C6-821F-6C08A8FE4917}"/>
              </a:ext>
            </a:extLst>
          </p:cNvPr>
          <p:cNvSpPr txBox="1">
            <a:spLocks noChangeArrowheads="1"/>
          </p:cNvSpPr>
          <p:nvPr/>
        </p:nvSpPr>
        <p:spPr bwMode="auto">
          <a:xfrm>
            <a:off x="450574" y="1202066"/>
            <a:ext cx="544860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69875" indent="-269875"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defTabSz="1003300" eaLnBrk="0" fontAlgn="base" hangingPunct="0">
              <a:spcBef>
                <a:spcPct val="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defTabSz="1003300" eaLnBrk="0" fontAlgn="base" hangingPunct="0">
              <a:spcBef>
                <a:spcPct val="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defTabSz="1003300" eaLnBrk="0" fontAlgn="base" hangingPunct="0">
              <a:spcBef>
                <a:spcPct val="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defTabSz="1003300" eaLnBrk="0" fontAlgn="base" hangingPunct="0">
              <a:spcBef>
                <a:spcPct val="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20000"/>
              </a:spcBef>
              <a:buClr>
                <a:srgbClr val="B5993E"/>
              </a:buClr>
              <a:buFont typeface="Wingdings" panose="05000000000000000000" pitchFamily="2" charset="2"/>
              <a:buChar char="n"/>
            </a:pPr>
            <a:r>
              <a:rPr lang="ja-JP" altLang="en-US" dirty="0">
                <a:latin typeface="メイリオ" panose="020B0604030504040204" pitchFamily="50" charset="-128"/>
                <a:ea typeface="メイリオ" panose="020B0604030504040204" pitchFamily="50" charset="-128"/>
              </a:rPr>
              <a:t>パワーハラスメントの発生状況</a:t>
            </a:r>
            <a:br>
              <a:rPr lang="en-US" altLang="ja-JP" dirty="0">
                <a:latin typeface="メイリオ" panose="020B0604030504040204" pitchFamily="50" charset="-128"/>
                <a:ea typeface="メイリオ" panose="020B0604030504040204" pitchFamily="50" charset="-128"/>
              </a:rPr>
            </a:br>
            <a:r>
              <a:rPr lang="ja-JP" altLang="en-US" dirty="0">
                <a:latin typeface="メイリオ" panose="020B0604030504040204" pitchFamily="50" charset="-128"/>
                <a:ea typeface="メイリオ" panose="020B0604030504040204" pitchFamily="50" charset="-128"/>
              </a:rPr>
              <a:t>（パワハラを受けた経験）</a:t>
            </a:r>
          </a:p>
        </p:txBody>
      </p:sp>
      <p:sp>
        <p:nvSpPr>
          <p:cNvPr id="13" name="正方形/長方形 49">
            <a:extLst>
              <a:ext uri="{FF2B5EF4-FFF2-40B4-BE49-F238E27FC236}">
                <a16:creationId xmlns:a16="http://schemas.microsoft.com/office/drawing/2014/main" id="{916247CE-B261-43A6-BC9A-75B630A15E95}"/>
              </a:ext>
            </a:extLst>
          </p:cNvPr>
          <p:cNvSpPr>
            <a:spLocks noChangeArrowheads="1"/>
          </p:cNvSpPr>
          <p:nvPr/>
        </p:nvSpPr>
        <p:spPr bwMode="auto">
          <a:xfrm>
            <a:off x="157162" y="1889763"/>
            <a:ext cx="51784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defTabSz="1003300" eaLnBrk="0" fontAlgn="base" hangingPunct="0">
              <a:spcBef>
                <a:spcPct val="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defTabSz="1003300" eaLnBrk="0" fontAlgn="base" hangingPunct="0">
              <a:spcBef>
                <a:spcPct val="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defTabSz="1003300" eaLnBrk="0" fontAlgn="base" hangingPunct="0">
              <a:spcBef>
                <a:spcPct val="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defTabSz="1003300" eaLnBrk="0" fontAlgn="base" hangingPunct="0">
              <a:spcBef>
                <a:spcPct val="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800" dirty="0">
                <a:latin typeface="Meiryo UI" panose="020B0604030504040204" pitchFamily="50" charset="-128"/>
                <a:ea typeface="Meiryo UI" panose="020B0604030504040204" pitchFamily="50" charset="-128"/>
              </a:rPr>
              <a:t>過去３年間にパワハラを受けたことはありますか？</a:t>
            </a:r>
          </a:p>
        </p:txBody>
      </p:sp>
      <p:graphicFrame>
        <p:nvGraphicFramePr>
          <p:cNvPr id="14" name="グラフ 55">
            <a:extLst>
              <a:ext uri="{FF2B5EF4-FFF2-40B4-BE49-F238E27FC236}">
                <a16:creationId xmlns:a16="http://schemas.microsoft.com/office/drawing/2014/main" id="{CBBF2ACE-818E-4D4E-AB08-666024FE409B}"/>
              </a:ext>
            </a:extLst>
          </p:cNvPr>
          <p:cNvGraphicFramePr>
            <a:graphicFrameLocks/>
          </p:cNvGraphicFramePr>
          <p:nvPr>
            <p:extLst>
              <p:ext uri="{D42A27DB-BD31-4B8C-83A1-F6EECF244321}">
                <p14:modId xmlns:p14="http://schemas.microsoft.com/office/powerpoint/2010/main" val="15206665"/>
              </p:ext>
            </p:extLst>
          </p:nvPr>
        </p:nvGraphicFramePr>
        <p:xfrm>
          <a:off x="4863824" y="2661152"/>
          <a:ext cx="4670425" cy="3049588"/>
        </p:xfrm>
        <a:graphic>
          <a:graphicData uri="http://schemas.openxmlformats.org/presentationml/2006/ole">
            <mc:AlternateContent xmlns:mc="http://schemas.openxmlformats.org/markup-compatibility/2006">
              <mc:Choice xmlns:v="urn:schemas-microsoft-com:vml" Requires="v">
                <p:oleObj spid="_x0000_s1055" r:id="rId5" imgW="4669941" imgH="3048264" progId="Excel.Chart.8">
                  <p:embed/>
                </p:oleObj>
              </mc:Choice>
              <mc:Fallback>
                <p:oleObj r:id="rId5" imgW="4669941" imgH="3048264" progId="Excel.Chart.8">
                  <p:embed/>
                  <p:pic>
                    <p:nvPicPr>
                      <p:cNvPr id="1026" name="グラフ 55">
                        <a:extLst>
                          <a:ext uri="{FF2B5EF4-FFF2-40B4-BE49-F238E27FC236}">
                            <a16:creationId xmlns:a16="http://schemas.microsoft.com/office/drawing/2014/main" id="{6EB07B2B-B9B3-4726-83C0-AB54D3749942}"/>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63824" y="2661152"/>
                        <a:ext cx="4670425" cy="30495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 name="テキスト ボックス 48">
            <a:extLst>
              <a:ext uri="{FF2B5EF4-FFF2-40B4-BE49-F238E27FC236}">
                <a16:creationId xmlns:a16="http://schemas.microsoft.com/office/drawing/2014/main" id="{69C57E46-92A7-49E4-8670-981319C0C8EB}"/>
              </a:ext>
            </a:extLst>
          </p:cNvPr>
          <p:cNvSpPr txBox="1">
            <a:spLocks noChangeArrowheads="1"/>
          </p:cNvSpPr>
          <p:nvPr/>
        </p:nvSpPr>
        <p:spPr bwMode="auto">
          <a:xfrm>
            <a:off x="4704283" y="1203720"/>
            <a:ext cx="544860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69875" indent="-269875"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defTabSz="1003300" eaLnBrk="0" fontAlgn="base" hangingPunct="0">
              <a:spcBef>
                <a:spcPct val="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defTabSz="1003300" eaLnBrk="0" fontAlgn="base" hangingPunct="0">
              <a:spcBef>
                <a:spcPct val="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defTabSz="1003300" eaLnBrk="0" fontAlgn="base" hangingPunct="0">
              <a:spcBef>
                <a:spcPct val="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defTabSz="1003300" eaLnBrk="0" fontAlgn="base" hangingPunct="0">
              <a:spcBef>
                <a:spcPct val="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20000"/>
              </a:spcBef>
              <a:buClr>
                <a:srgbClr val="B5993E"/>
              </a:buClr>
              <a:buFont typeface="Wingdings" panose="05000000000000000000" pitchFamily="2" charset="2"/>
              <a:buChar char="n"/>
            </a:pPr>
            <a:r>
              <a:rPr lang="ja-JP" altLang="en-US" dirty="0">
                <a:latin typeface="メイリオ" panose="020B0604030504040204" pitchFamily="50" charset="-128"/>
                <a:ea typeface="メイリオ" panose="020B0604030504040204" pitchFamily="50" charset="-128"/>
              </a:rPr>
              <a:t>パワーハラスメントの発生状況</a:t>
            </a:r>
            <a:br>
              <a:rPr lang="en-US" altLang="ja-JP" dirty="0">
                <a:latin typeface="メイリオ" panose="020B0604030504040204" pitchFamily="50" charset="-128"/>
                <a:ea typeface="メイリオ" panose="020B0604030504040204" pitchFamily="50" charset="-128"/>
              </a:rPr>
            </a:br>
            <a:r>
              <a:rPr lang="ja-JP" altLang="en-US" dirty="0">
                <a:latin typeface="メイリオ" panose="020B0604030504040204" pitchFamily="50" charset="-128"/>
                <a:ea typeface="メイリオ" panose="020B0604030504040204" pitchFamily="50" charset="-128"/>
              </a:rPr>
              <a:t>（パワハラを受けた経験）</a:t>
            </a:r>
          </a:p>
        </p:txBody>
      </p:sp>
      <p:sp>
        <p:nvSpPr>
          <p:cNvPr id="18" name="正方形/長方形 17">
            <a:extLst>
              <a:ext uri="{FF2B5EF4-FFF2-40B4-BE49-F238E27FC236}">
                <a16:creationId xmlns:a16="http://schemas.microsoft.com/office/drawing/2014/main" id="{239D3D82-FB0B-4D3E-8F20-ADAC7253ADF5}"/>
              </a:ext>
            </a:extLst>
          </p:cNvPr>
          <p:cNvSpPr/>
          <p:nvPr/>
        </p:nvSpPr>
        <p:spPr>
          <a:xfrm>
            <a:off x="4839374" y="1883712"/>
            <a:ext cx="5178425" cy="369888"/>
          </a:xfrm>
          <a:prstGeom prst="rect">
            <a:avLst/>
          </a:prstGeom>
        </p:spPr>
        <p:txBody>
          <a:bodyPr>
            <a:spAutoFit/>
          </a:bodyPr>
          <a:lstStyle/>
          <a:p>
            <a:pPr algn="ctr">
              <a:defRPr/>
            </a:pPr>
            <a:r>
              <a:rPr lang="ja-JP" altLang="en-US" sz="1800" dirty="0">
                <a:latin typeface="Meiryo UI" panose="020B0604030504040204" pitchFamily="50" charset="-128"/>
                <a:ea typeface="Meiryo UI" panose="020B0604030504040204" pitchFamily="50" charset="-128"/>
                <a:cs typeface="Meiryo UI" panose="020B0604030504040204" pitchFamily="50" charset="-128"/>
              </a:rPr>
              <a:t>そのパワハラを受けた後どうしましたか？</a:t>
            </a:r>
            <a:r>
              <a:rPr lang="ja-JP" altLang="en-US" sz="1050" dirty="0">
                <a:latin typeface="Meiryo UI" panose="020B0604030504040204" pitchFamily="50" charset="-128"/>
                <a:ea typeface="Meiryo UI" panose="020B0604030504040204" pitchFamily="50" charset="-128"/>
                <a:cs typeface="Meiryo UI" panose="020B0604030504040204" pitchFamily="50" charset="-128"/>
              </a:rPr>
              <a:t>（複数回答）</a:t>
            </a:r>
            <a:endParaRPr lang="ja-JP" altLang="en-US" sz="1800" dirty="0">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19" name="表 18">
            <a:extLst>
              <a:ext uri="{FF2B5EF4-FFF2-40B4-BE49-F238E27FC236}">
                <a16:creationId xmlns:a16="http://schemas.microsoft.com/office/drawing/2014/main" id="{24637A84-DF48-475C-834E-50D61E10FBCC}"/>
              </a:ext>
            </a:extLst>
          </p:cNvPr>
          <p:cNvGraphicFramePr>
            <a:graphicFrameLocks noGrp="1"/>
          </p:cNvGraphicFramePr>
          <p:nvPr>
            <p:extLst>
              <p:ext uri="{D42A27DB-BD31-4B8C-83A1-F6EECF244321}">
                <p14:modId xmlns:p14="http://schemas.microsoft.com/office/powerpoint/2010/main" val="619859054"/>
              </p:ext>
            </p:extLst>
          </p:nvPr>
        </p:nvGraphicFramePr>
        <p:xfrm>
          <a:off x="5157236" y="5078301"/>
          <a:ext cx="4248151" cy="619125"/>
        </p:xfrm>
        <a:graphic>
          <a:graphicData uri="http://schemas.openxmlformats.org/drawingml/2006/table">
            <a:tbl>
              <a:tblPr>
                <a:tableStyleId>{5C22544A-7EE6-4342-B048-85BDC9FD1C3A}</a:tableStyleId>
              </a:tblPr>
              <a:tblGrid>
                <a:gridCol w="1183417">
                  <a:extLst>
                    <a:ext uri="{9D8B030D-6E8A-4147-A177-3AD203B41FA5}">
                      <a16:colId xmlns:a16="http://schemas.microsoft.com/office/drawing/2014/main" val="20000"/>
                    </a:ext>
                  </a:extLst>
                </a:gridCol>
                <a:gridCol w="1021578">
                  <a:extLst>
                    <a:ext uri="{9D8B030D-6E8A-4147-A177-3AD203B41FA5}">
                      <a16:colId xmlns:a16="http://schemas.microsoft.com/office/drawing/2014/main" val="20001"/>
                    </a:ext>
                  </a:extLst>
                </a:gridCol>
                <a:gridCol w="1021578">
                  <a:extLst>
                    <a:ext uri="{9D8B030D-6E8A-4147-A177-3AD203B41FA5}">
                      <a16:colId xmlns:a16="http://schemas.microsoft.com/office/drawing/2014/main" val="20002"/>
                    </a:ext>
                  </a:extLst>
                </a:gridCol>
                <a:gridCol w="1021578">
                  <a:extLst>
                    <a:ext uri="{9D8B030D-6E8A-4147-A177-3AD203B41FA5}">
                      <a16:colId xmlns:a16="http://schemas.microsoft.com/office/drawing/2014/main" val="20003"/>
                    </a:ext>
                  </a:extLst>
                </a:gridCol>
              </a:tblGrid>
              <a:tr h="171450">
                <a:tc>
                  <a:txBody>
                    <a:bodyPr/>
                    <a:lstStyle/>
                    <a:p>
                      <a:pPr algn="ctr" fontAlgn="ctr"/>
                      <a:r>
                        <a:rPr lang="ja-JP" altLang="en-US" sz="2000" u="none" strike="noStrike" dirty="0">
                          <a:effectLst/>
                          <a:latin typeface="HGP創英角ｺﾞｼｯｸUB" panose="020B0900000000000000" pitchFamily="50" charset="-128"/>
                          <a:ea typeface="HGP創英角ｺﾞｼｯｸUB" panose="020B0900000000000000" pitchFamily="50" charset="-128"/>
                        </a:rPr>
                        <a:t>何も</a:t>
                      </a:r>
                      <a:br>
                        <a:rPr lang="en-US" altLang="ja-JP" sz="2000" u="none" strike="noStrike" dirty="0">
                          <a:effectLst/>
                          <a:latin typeface="HGP創英角ｺﾞｼｯｸUB" panose="020B0900000000000000" pitchFamily="50" charset="-128"/>
                          <a:ea typeface="HGP創英角ｺﾞｼｯｸUB" panose="020B0900000000000000" pitchFamily="50" charset="-128"/>
                        </a:rPr>
                      </a:br>
                      <a:r>
                        <a:rPr lang="ja-JP" altLang="en-US" sz="2000" u="none" strike="noStrike" dirty="0">
                          <a:effectLst/>
                          <a:latin typeface="HGP創英角ｺﾞｼｯｸUB" panose="020B0900000000000000" pitchFamily="50" charset="-128"/>
                          <a:ea typeface="HGP創英角ｺﾞｼｯｸUB" panose="020B0900000000000000" pitchFamily="50" charset="-128"/>
                        </a:rPr>
                        <a:t>しなかった</a:t>
                      </a:r>
                      <a:endParaRPr lang="ja-JP" altLang="en-US" sz="20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9524" marR="9524" marT="9525"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ja-JP" altLang="en-US" sz="1600" u="none" strike="noStrike" dirty="0">
                          <a:effectLst/>
                          <a:latin typeface="HGP創英角ｺﾞｼｯｸUB" panose="020B0900000000000000" pitchFamily="50" charset="-128"/>
                          <a:ea typeface="HGP創英角ｺﾞｼｯｸUB" panose="020B0900000000000000" pitchFamily="50" charset="-128"/>
                        </a:rPr>
                        <a:t>同僚に</a:t>
                      </a:r>
                      <a:br>
                        <a:rPr lang="en-US" altLang="ja-JP" sz="1600" u="none" strike="noStrike" dirty="0">
                          <a:effectLst/>
                          <a:latin typeface="HGP創英角ｺﾞｼｯｸUB" panose="020B0900000000000000" pitchFamily="50" charset="-128"/>
                          <a:ea typeface="HGP創英角ｺﾞｼｯｸUB" panose="020B0900000000000000" pitchFamily="50" charset="-128"/>
                        </a:rPr>
                      </a:br>
                      <a:r>
                        <a:rPr lang="ja-JP" altLang="en-US" sz="1600" u="none" strike="noStrike" dirty="0">
                          <a:effectLst/>
                          <a:latin typeface="HGP創英角ｺﾞｼｯｸUB" panose="020B0900000000000000" pitchFamily="50" charset="-128"/>
                          <a:ea typeface="HGP創英角ｺﾞｼｯｸUB" panose="020B0900000000000000" pitchFamily="50" charset="-128"/>
                        </a:rPr>
                        <a:t>相談</a:t>
                      </a:r>
                      <a:endParaRPr lang="ja-JP" altLang="en-US" sz="16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9524" marR="9524" marT="9525"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ja-JP" altLang="en-US" sz="1600" u="none" strike="noStrike" dirty="0">
                          <a:effectLst/>
                          <a:latin typeface="HGP創英角ｺﾞｼｯｸUB" panose="020B0900000000000000" pitchFamily="50" charset="-128"/>
                          <a:ea typeface="HGP創英角ｺﾞｼｯｸUB" panose="020B0900000000000000" pitchFamily="50" charset="-128"/>
                        </a:rPr>
                        <a:t>上司に</a:t>
                      </a:r>
                      <a:br>
                        <a:rPr lang="en-US" altLang="ja-JP" sz="1600" u="none" strike="noStrike" dirty="0">
                          <a:effectLst/>
                          <a:latin typeface="HGP創英角ｺﾞｼｯｸUB" panose="020B0900000000000000" pitchFamily="50" charset="-128"/>
                          <a:ea typeface="HGP創英角ｺﾞｼｯｸUB" panose="020B0900000000000000" pitchFamily="50" charset="-128"/>
                        </a:rPr>
                      </a:br>
                      <a:r>
                        <a:rPr lang="ja-JP" altLang="en-US" sz="1600" u="none" strike="noStrike" dirty="0">
                          <a:effectLst/>
                          <a:latin typeface="HGP創英角ｺﾞｼｯｸUB" panose="020B0900000000000000" pitchFamily="50" charset="-128"/>
                          <a:ea typeface="HGP創英角ｺﾞｼｯｸUB" panose="020B0900000000000000" pitchFamily="50" charset="-128"/>
                        </a:rPr>
                        <a:t>相談</a:t>
                      </a:r>
                      <a:endParaRPr lang="ja-JP" altLang="en-US" sz="16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9524" marR="9524" marT="9525"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ja-JP" altLang="en-US" sz="1600" u="none" strike="noStrike" dirty="0">
                          <a:effectLst/>
                          <a:latin typeface="HGP創英角ｺﾞｼｯｸUB" panose="020B0900000000000000" pitchFamily="50" charset="-128"/>
                          <a:ea typeface="HGP創英角ｺﾞｼｯｸUB" panose="020B0900000000000000" pitchFamily="50" charset="-128"/>
                        </a:rPr>
                        <a:t>会社を</a:t>
                      </a:r>
                      <a:br>
                        <a:rPr lang="en-US" altLang="ja-JP" sz="1600" u="none" strike="noStrike" dirty="0">
                          <a:effectLst/>
                          <a:latin typeface="HGP創英角ｺﾞｼｯｸUB" panose="020B0900000000000000" pitchFamily="50" charset="-128"/>
                          <a:ea typeface="HGP創英角ｺﾞｼｯｸUB" panose="020B0900000000000000" pitchFamily="50" charset="-128"/>
                        </a:rPr>
                      </a:br>
                      <a:r>
                        <a:rPr lang="ja-JP" altLang="en-US" sz="1600" u="none" strike="noStrike" dirty="0">
                          <a:effectLst/>
                          <a:latin typeface="HGP創英角ｺﾞｼｯｸUB" panose="020B0900000000000000" pitchFamily="50" charset="-128"/>
                          <a:ea typeface="HGP創英角ｺﾞｼｯｸUB" panose="020B0900000000000000" pitchFamily="50" charset="-128"/>
                        </a:rPr>
                        <a:t>退職</a:t>
                      </a:r>
                      <a:endParaRPr lang="ja-JP" altLang="en-US" sz="1600" b="0" i="0" u="none" strike="noStrike" dirty="0">
                        <a:solidFill>
                          <a:srgbClr val="000000"/>
                        </a:solidFill>
                        <a:effectLst/>
                        <a:latin typeface="HGP創英角ｺﾞｼｯｸUB" panose="020B0900000000000000" pitchFamily="50" charset="-128"/>
                        <a:ea typeface="HGP創英角ｺﾞｼｯｸUB" panose="020B0900000000000000" pitchFamily="50" charset="-128"/>
                      </a:endParaRPr>
                    </a:p>
                  </a:txBody>
                  <a:tcPr marL="9524" marR="9524" marT="9525"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20" name="正方形/長方形 19">
            <a:extLst>
              <a:ext uri="{FF2B5EF4-FFF2-40B4-BE49-F238E27FC236}">
                <a16:creationId xmlns:a16="http://schemas.microsoft.com/office/drawing/2014/main" id="{A62DAC45-BA7A-4448-ACDD-5C30CE730C42}"/>
              </a:ext>
            </a:extLst>
          </p:cNvPr>
          <p:cNvSpPr/>
          <p:nvPr/>
        </p:nvSpPr>
        <p:spPr>
          <a:xfrm>
            <a:off x="1123035" y="5798628"/>
            <a:ext cx="6789323" cy="6492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1200" dirty="0">
                <a:solidFill>
                  <a:schemeClr val="tx1"/>
                </a:solidFill>
              </a:rPr>
              <a:t>（平成</a:t>
            </a:r>
            <a:r>
              <a:rPr lang="en-US" altLang="ja-JP" sz="1200" dirty="0">
                <a:solidFill>
                  <a:schemeClr val="tx1"/>
                </a:solidFill>
              </a:rPr>
              <a:t>24</a:t>
            </a:r>
            <a:r>
              <a:rPr lang="ja-JP" altLang="en-US" sz="1200" dirty="0">
                <a:solidFill>
                  <a:schemeClr val="tx1"/>
                </a:solidFill>
              </a:rPr>
              <a:t>年度　厚生労働省「職場のパワーハラスメントに関する実態調査」従業員調査より）</a:t>
            </a:r>
          </a:p>
        </p:txBody>
      </p:sp>
    </p:spTree>
    <p:extLst>
      <p:ext uri="{BB962C8B-B14F-4D97-AF65-F5344CB8AC3E}">
        <p14:creationId xmlns:p14="http://schemas.microsoft.com/office/powerpoint/2010/main" val="3639921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テキスト ボックス 14"/>
          <p:cNvSpPr txBox="1"/>
          <p:nvPr/>
        </p:nvSpPr>
        <p:spPr>
          <a:xfrm>
            <a:off x="419100" y="789795"/>
            <a:ext cx="9271924" cy="5386090"/>
          </a:xfrm>
          <a:prstGeom prst="rect">
            <a:avLst/>
          </a:prstGeom>
          <a:noFill/>
        </p:spPr>
        <p:txBody>
          <a:bodyPr wrap="square" rtlCol="0">
            <a:spAutoFit/>
          </a:bodyPr>
          <a:lstStyle/>
          <a:p>
            <a:r>
              <a:rPr kumimoji="1" lang="ja-JP" altLang="en-US" sz="2400" dirty="0">
                <a:solidFill>
                  <a:srgbClr val="000000"/>
                </a:solidFill>
                <a:latin typeface="メイリオ" pitchFamily="50" charset="-128"/>
                <a:ea typeface="メイリオ" pitchFamily="50" charset="-128"/>
                <a:cs typeface="メイリオ" pitchFamily="50" charset="-128"/>
              </a:rPr>
              <a:t>ハラスメントには</a:t>
            </a:r>
            <a:endParaRPr kumimoji="1" lang="en-US" altLang="ja-JP" sz="2400" dirty="0">
              <a:solidFill>
                <a:srgbClr val="000000"/>
              </a:solidFill>
              <a:latin typeface="メイリオ" pitchFamily="50" charset="-128"/>
              <a:ea typeface="メイリオ" pitchFamily="50" charset="-128"/>
              <a:cs typeface="メイリオ" pitchFamily="50" charset="-128"/>
            </a:endParaRPr>
          </a:p>
          <a:p>
            <a:endParaRPr lang="en-US" altLang="ja-JP" sz="2400" dirty="0">
              <a:solidFill>
                <a:srgbClr val="000000"/>
              </a:solidFill>
              <a:latin typeface="メイリオ" pitchFamily="50" charset="-128"/>
              <a:ea typeface="メイリオ" pitchFamily="50" charset="-128"/>
              <a:cs typeface="メイリオ" pitchFamily="50" charset="-128"/>
            </a:endParaRPr>
          </a:p>
          <a:p>
            <a:r>
              <a:rPr kumimoji="1" lang="ja-JP" altLang="en-US" sz="2400" dirty="0">
                <a:solidFill>
                  <a:srgbClr val="000000"/>
                </a:solidFill>
                <a:latin typeface="メイリオ" pitchFamily="50" charset="-128"/>
                <a:ea typeface="メイリオ" pitchFamily="50" charset="-128"/>
                <a:cs typeface="メイリオ" pitchFamily="50" charset="-128"/>
              </a:rPr>
              <a:t>〇パワハラ・・</a:t>
            </a:r>
            <a:r>
              <a:rPr lang="ja-JP" altLang="en-US" sz="2400" dirty="0">
                <a:latin typeface="メイリオ" panose="020B0604030504040204" pitchFamily="50" charset="-128"/>
                <a:ea typeface="メイリオ" panose="020B0604030504040204" pitchFamily="50" charset="-128"/>
                <a:cs typeface="メイリオ" panose="020B0604030504040204" pitchFamily="50" charset="-128"/>
              </a:rPr>
              <a:t>同じ職場で働く者に対して、職務上の地位や人間関係などの</a:t>
            </a:r>
            <a:r>
              <a:rPr lang="ja-JP" altLang="en-US" sz="2400" u="sng" dirty="0">
                <a:latin typeface="メイリオ" panose="020B0604030504040204" pitchFamily="50" charset="-128"/>
                <a:ea typeface="メイリオ" panose="020B0604030504040204" pitchFamily="50" charset="-128"/>
                <a:cs typeface="メイリオ" panose="020B0604030504040204" pitchFamily="50" charset="-128"/>
              </a:rPr>
              <a:t>職場内の優位性（</a:t>
            </a:r>
            <a:r>
              <a:rPr lang="en-US" altLang="ja-JP" sz="2400" u="sng" dirty="0">
                <a:latin typeface="メイリオ" panose="020B0604030504040204" pitchFamily="50" charset="-128"/>
                <a:ea typeface="メイリオ" panose="020B0604030504040204" pitchFamily="50" charset="-128"/>
                <a:cs typeface="メイリオ" panose="020B0604030504040204" pitchFamily="50" charset="-128"/>
              </a:rPr>
              <a:t>※1</a:t>
            </a:r>
            <a:r>
              <a:rPr lang="ja-JP" altLang="en-US" sz="2400" u="sng"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cs typeface="メイリオ" panose="020B0604030504040204" pitchFamily="50" charset="-128"/>
              </a:rPr>
              <a:t>を背景に、</a:t>
            </a:r>
            <a:r>
              <a:rPr lang="ja-JP" altLang="en-US" sz="2400" u="sng" dirty="0">
                <a:latin typeface="メイリオ" panose="020B0604030504040204" pitchFamily="50" charset="-128"/>
                <a:ea typeface="メイリオ" panose="020B0604030504040204" pitchFamily="50" charset="-128"/>
                <a:cs typeface="メイリオ" panose="020B0604030504040204" pitchFamily="50" charset="-128"/>
              </a:rPr>
              <a:t>業務の適正な範囲（</a:t>
            </a:r>
            <a:r>
              <a:rPr lang="en-US" altLang="ja-JP" sz="2400" u="sng" dirty="0">
                <a:latin typeface="メイリオ" panose="020B0604030504040204" pitchFamily="50" charset="-128"/>
                <a:ea typeface="メイリオ" panose="020B0604030504040204" pitchFamily="50" charset="-128"/>
                <a:cs typeface="メイリオ" panose="020B0604030504040204" pitchFamily="50" charset="-128"/>
              </a:rPr>
              <a:t>※2</a:t>
            </a:r>
            <a:r>
              <a:rPr lang="ja-JP" altLang="en-US" sz="2400" u="sng"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cs typeface="メイリオ" panose="020B0604030504040204" pitchFamily="50" charset="-128"/>
              </a:rPr>
              <a:t>を超えて、精神的・身体的苦痛を与える又は職場環境を悪化させる行為をいう。</a:t>
            </a:r>
            <a:endParaRPr lang="en-US" altLang="ja-JP" sz="2400" dirty="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2400" dirty="0">
              <a:latin typeface="メイリオ" panose="020B0604030504040204" pitchFamily="50" charset="-128"/>
              <a:ea typeface="メイリオ" panose="020B0604030504040204" pitchFamily="50" charset="-128"/>
              <a:cs typeface="メイリオ" panose="020B0604030504040204" pitchFamily="50" charset="-128"/>
            </a:endParaRPr>
          </a:p>
          <a:p>
            <a:pPr marL="261938" indent="-171450" eaLnBrk="1" hangingPunct="1">
              <a:spcBef>
                <a:spcPts val="0"/>
              </a:spcBef>
              <a:spcAft>
                <a:spcPts val="0"/>
              </a:spcAft>
              <a:buFont typeface="Wingdings" panose="05000000000000000000" pitchFamily="2" charset="2"/>
              <a:buNone/>
              <a:defRPr/>
            </a:pPr>
            <a:r>
              <a:rPr lang="en-US" altLang="ja-JP" sz="1200" dirty="0">
                <a:latin typeface="メイリオ" panose="020B0604030504040204" pitchFamily="50" charset="-128"/>
                <a:ea typeface="メイリオ" panose="020B0604030504040204" pitchFamily="50" charset="-128"/>
                <a:cs typeface="メイリオ" panose="020B0604030504040204" pitchFamily="50" charset="-128"/>
              </a:rPr>
              <a:t>※1</a:t>
            </a: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職場内の優位性</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marL="261938" indent="-171450" eaLnBrk="1" hangingPunct="1">
              <a:spcBef>
                <a:spcPts val="0"/>
              </a:spcBef>
              <a:spcAft>
                <a:spcPts val="1200"/>
              </a:spcAft>
              <a:buFont typeface="Wingdings" panose="05000000000000000000" pitchFamily="2" charset="2"/>
              <a:buNone/>
              <a:defRPr/>
            </a:pP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パワーハラスメントという言葉は、上司から部下へのいじめ・嫌がらせをさして使われる場合が多いが、</a:t>
            </a:r>
            <a:br>
              <a:rPr lang="en-US" altLang="ja-JP" sz="1200" dirty="0">
                <a:latin typeface="メイリオ" panose="020B0604030504040204" pitchFamily="50" charset="-128"/>
                <a:ea typeface="メイリオ" panose="020B0604030504040204" pitchFamily="50" charset="-128"/>
                <a:cs typeface="メイリオ" panose="020B0604030504040204" pitchFamily="50" charset="-128"/>
              </a:rPr>
            </a:b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200" u="sng" dirty="0">
                <a:latin typeface="メイリオ" panose="020B0604030504040204" pitchFamily="50" charset="-128"/>
                <a:ea typeface="メイリオ" panose="020B0604030504040204" pitchFamily="50" charset="-128"/>
                <a:cs typeface="メイリオ" panose="020B0604030504040204" pitchFamily="50" charset="-128"/>
              </a:rPr>
              <a:t>先輩・後輩間や同僚間、さらには部下から上司に対して行われるものもある</a:t>
            </a: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。「職場内での優位性」に</a:t>
            </a:r>
            <a:br>
              <a:rPr lang="en-US" altLang="ja-JP" sz="1200" dirty="0">
                <a:latin typeface="メイリオ" panose="020B0604030504040204" pitchFamily="50" charset="-128"/>
                <a:ea typeface="メイリオ" panose="020B0604030504040204" pitchFamily="50" charset="-128"/>
                <a:cs typeface="メイリオ" panose="020B0604030504040204" pitchFamily="50" charset="-128"/>
              </a:rPr>
            </a:b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は、「職務上の地位」に限らず、人間関係や専門知識、経験などの様々な優位性が含まれる。</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marL="261938" indent="-171450" eaLnBrk="1" hangingPunct="1">
              <a:spcBef>
                <a:spcPts val="0"/>
              </a:spcBef>
              <a:spcAft>
                <a:spcPts val="0"/>
              </a:spcAft>
              <a:buFont typeface="Wingdings" panose="05000000000000000000" pitchFamily="2" charset="2"/>
              <a:buNone/>
              <a:defRPr/>
            </a:pP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200" dirty="0">
                <a:latin typeface="メイリオ" panose="020B0604030504040204" pitchFamily="50" charset="-128"/>
                <a:ea typeface="メイリオ" panose="020B0604030504040204" pitchFamily="50" charset="-128"/>
                <a:cs typeface="メイリオ" panose="020B0604030504040204" pitchFamily="50" charset="-128"/>
              </a:rPr>
              <a:t>※2</a:t>
            </a: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業務の適正な範囲</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marL="261938" indent="-171450" eaLnBrk="1" hangingPunct="1">
              <a:spcBef>
                <a:spcPts val="0"/>
              </a:spcBef>
              <a:spcAft>
                <a:spcPts val="1200"/>
              </a:spcAft>
              <a:buFont typeface="Wingdings" panose="05000000000000000000" pitchFamily="2" charset="2"/>
              <a:buNone/>
              <a:defRPr/>
            </a:pP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200" u="sng" dirty="0">
                <a:latin typeface="メイリオ" panose="020B0604030504040204" pitchFamily="50" charset="-128"/>
                <a:ea typeface="メイリオ" panose="020B0604030504040204" pitchFamily="50" charset="-128"/>
                <a:cs typeface="メイリオ" panose="020B0604030504040204" pitchFamily="50" charset="-128"/>
              </a:rPr>
              <a:t>業務上の必要な指示や注意・指導を不満に感じたりする場合でも、業務上の適正な範囲で行われている</a:t>
            </a:r>
            <a:br>
              <a:rPr lang="en-US" altLang="ja-JP" sz="1200" u="sng" dirty="0">
                <a:latin typeface="メイリオ" panose="020B0604030504040204" pitchFamily="50" charset="-128"/>
                <a:ea typeface="メイリオ" panose="020B0604030504040204" pitchFamily="50" charset="-128"/>
                <a:cs typeface="メイリオ" panose="020B0604030504040204" pitchFamily="50" charset="-128"/>
              </a:rPr>
            </a:b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200" u="sng" dirty="0">
                <a:latin typeface="メイリオ" panose="020B0604030504040204" pitchFamily="50" charset="-128"/>
                <a:ea typeface="メイリオ" panose="020B0604030504040204" pitchFamily="50" charset="-128"/>
                <a:cs typeface="メイリオ" panose="020B0604030504040204" pitchFamily="50" charset="-128"/>
              </a:rPr>
              <a:t>場合には、パワーハラスメントにはあたらない</a:t>
            </a: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。例えば、上司は自らの職位・職能に応じて権限を発揮</a:t>
            </a:r>
            <a:br>
              <a:rPr lang="en-US" altLang="ja-JP" sz="1200" dirty="0">
                <a:latin typeface="メイリオ" panose="020B0604030504040204" pitchFamily="50" charset="-128"/>
                <a:ea typeface="メイリオ" panose="020B0604030504040204" pitchFamily="50" charset="-128"/>
                <a:cs typeface="メイリオ" panose="020B0604030504040204" pitchFamily="50" charset="-128"/>
              </a:rPr>
            </a:b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し、業務上の指揮監督や教育指導を行い、上司としての役割を遂行することが求められる。職場のパワー</a:t>
            </a:r>
            <a:br>
              <a:rPr lang="en-US" altLang="ja-JP" sz="1200" dirty="0">
                <a:latin typeface="メイリオ" panose="020B0604030504040204" pitchFamily="50" charset="-128"/>
                <a:ea typeface="メイリオ" panose="020B0604030504040204" pitchFamily="50" charset="-128"/>
                <a:cs typeface="メイリオ" panose="020B0604030504040204" pitchFamily="50" charset="-128"/>
              </a:rPr>
            </a:b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ハラスメント対策は、そのような上司の適正な指導を妨げるものではなく、各職場で、何が業務の適正な</a:t>
            </a:r>
            <a:br>
              <a:rPr lang="en-US" altLang="ja-JP" sz="1200" dirty="0">
                <a:latin typeface="メイリオ" panose="020B0604030504040204" pitchFamily="50" charset="-128"/>
                <a:ea typeface="メイリオ" panose="020B0604030504040204" pitchFamily="50" charset="-128"/>
                <a:cs typeface="メイリオ" panose="020B0604030504040204" pitchFamily="50" charset="-128"/>
              </a:rPr>
            </a:b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範囲で、何がそうでないのか、その範囲を明確にする取組を行うことによって、適正な指導をサポート</a:t>
            </a:r>
            <a:r>
              <a:rPr lang="ja-JP" altLang="en-US" sz="1200" dirty="0" err="1">
                <a:latin typeface="メイリオ" panose="020B0604030504040204" pitchFamily="50" charset="-128"/>
                <a:ea typeface="メイリオ" panose="020B0604030504040204" pitchFamily="50" charset="-128"/>
                <a:cs typeface="メイリオ" panose="020B0604030504040204" pitchFamily="50" charset="-128"/>
              </a:rPr>
              <a:t>す</a:t>
            </a:r>
            <a:br>
              <a:rPr lang="en-US" altLang="ja-JP" sz="1200" dirty="0">
                <a:latin typeface="メイリオ" panose="020B0604030504040204" pitchFamily="50" charset="-128"/>
                <a:ea typeface="メイリオ" panose="020B0604030504040204" pitchFamily="50" charset="-128"/>
                <a:cs typeface="メイリオ" panose="020B0604030504040204" pitchFamily="50" charset="-128"/>
              </a:rPr>
            </a:b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200" dirty="0" err="1">
                <a:latin typeface="メイリオ" panose="020B0604030504040204" pitchFamily="50" charset="-128"/>
                <a:ea typeface="メイリオ" panose="020B0604030504040204" pitchFamily="50" charset="-128"/>
                <a:cs typeface="メイリオ" panose="020B0604030504040204" pitchFamily="50" charset="-128"/>
              </a:rPr>
              <a:t>る</a:t>
            </a: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ものでなければならない。</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marL="261938" indent="-171450" eaLnBrk="1" hangingPunct="1">
              <a:spcBef>
                <a:spcPts val="0"/>
              </a:spcBef>
              <a:spcAft>
                <a:spcPts val="1200"/>
              </a:spcAft>
              <a:buFont typeface="Wingdings" panose="05000000000000000000" pitchFamily="2" charset="2"/>
              <a:buNone/>
              <a:defRPr/>
            </a:pPr>
            <a:br>
              <a:rPr lang="en-US" altLang="ja-JP" sz="1200" dirty="0">
                <a:latin typeface="メイリオ" panose="020B0604030504040204" pitchFamily="50" charset="-128"/>
                <a:ea typeface="メイリオ" panose="020B0604030504040204" pitchFamily="50" charset="-128"/>
                <a:cs typeface="メイリオ" panose="020B0604030504040204" pitchFamily="50" charset="-128"/>
              </a:rPr>
            </a:b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（平成</a:t>
            </a:r>
            <a:r>
              <a:rPr lang="en-US" altLang="ja-JP" sz="1200" dirty="0">
                <a:latin typeface="メイリオ" panose="020B0604030504040204" pitchFamily="50" charset="-128"/>
                <a:ea typeface="メイリオ" panose="020B0604030504040204" pitchFamily="50" charset="-128"/>
                <a:cs typeface="メイリオ" panose="020B0604030504040204" pitchFamily="50" charset="-128"/>
              </a:rPr>
              <a:t>24</a:t>
            </a: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年</a:t>
            </a:r>
            <a:r>
              <a:rPr lang="en-US" altLang="ja-JP" sz="1200" dirty="0">
                <a:latin typeface="メイリオ" panose="020B0604030504040204" pitchFamily="50" charset="-128"/>
                <a:ea typeface="メイリオ" panose="020B0604030504040204" pitchFamily="50" charset="-128"/>
                <a:cs typeface="メイリオ" panose="020B0604030504040204" pitchFamily="50" charset="-128"/>
              </a:rPr>
              <a:t>1</a:t>
            </a: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月「職場のいじめ・嫌がらせ問題に関する円卓会議ワーキンググループ報告」より）</a:t>
            </a:r>
            <a:endParaRPr lang="en-US" altLang="ja-JP" sz="2400"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58452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テキスト ボックス 14"/>
          <p:cNvSpPr txBox="1"/>
          <p:nvPr/>
        </p:nvSpPr>
        <p:spPr>
          <a:xfrm>
            <a:off x="450574" y="623996"/>
            <a:ext cx="8564372" cy="461665"/>
          </a:xfrm>
          <a:prstGeom prst="rect">
            <a:avLst/>
          </a:prstGeom>
          <a:noFill/>
        </p:spPr>
        <p:txBody>
          <a:bodyPr wrap="square" rtlCol="0">
            <a:spAutoFit/>
          </a:bodyPr>
          <a:lstStyle/>
          <a:p>
            <a:r>
              <a:rPr lang="ja-JP" altLang="en-US" sz="2400">
                <a:latin typeface="メイリオ" panose="020B0604030504040204" pitchFamily="50" charset="-128"/>
                <a:ea typeface="メイリオ" panose="020B0604030504040204" pitchFamily="50" charset="-128"/>
              </a:rPr>
              <a:t>パワーハラスメントの行為類型</a:t>
            </a:r>
            <a:endParaRPr kumimoji="1" lang="en-US" altLang="ja-JP" sz="2400" dirty="0">
              <a:solidFill>
                <a:srgbClr val="000000"/>
              </a:solidFill>
              <a:latin typeface="メイリオ" pitchFamily="50" charset="-128"/>
              <a:ea typeface="メイリオ" pitchFamily="50" charset="-128"/>
              <a:cs typeface="メイリオ" pitchFamily="50" charset="-128"/>
            </a:endParaRPr>
          </a:p>
        </p:txBody>
      </p:sp>
      <p:graphicFrame>
        <p:nvGraphicFramePr>
          <p:cNvPr id="5" name="表 4">
            <a:extLst>
              <a:ext uri="{FF2B5EF4-FFF2-40B4-BE49-F238E27FC236}">
                <a16:creationId xmlns:a16="http://schemas.microsoft.com/office/drawing/2014/main" id="{57B98336-68CD-441A-B420-01D1643307A9}"/>
              </a:ext>
            </a:extLst>
          </p:cNvPr>
          <p:cNvGraphicFramePr>
            <a:graphicFrameLocks noGrp="1"/>
          </p:cNvGraphicFramePr>
          <p:nvPr>
            <p:extLst>
              <p:ext uri="{D42A27DB-BD31-4B8C-83A1-F6EECF244321}">
                <p14:modId xmlns:p14="http://schemas.microsoft.com/office/powerpoint/2010/main" val="374306674"/>
              </p:ext>
            </p:extLst>
          </p:nvPr>
        </p:nvGraphicFramePr>
        <p:xfrm>
          <a:off x="328613" y="1135324"/>
          <a:ext cx="9577387" cy="4734799"/>
        </p:xfrm>
        <a:graphic>
          <a:graphicData uri="http://schemas.openxmlformats.org/drawingml/2006/table">
            <a:tbl>
              <a:tblPr/>
              <a:tblGrid>
                <a:gridCol w="3367051">
                  <a:extLst>
                    <a:ext uri="{9D8B030D-6E8A-4147-A177-3AD203B41FA5}">
                      <a16:colId xmlns:a16="http://schemas.microsoft.com/office/drawing/2014/main" val="20000"/>
                    </a:ext>
                  </a:extLst>
                </a:gridCol>
                <a:gridCol w="6210336">
                  <a:extLst>
                    <a:ext uri="{9D8B030D-6E8A-4147-A177-3AD203B41FA5}">
                      <a16:colId xmlns:a16="http://schemas.microsoft.com/office/drawing/2014/main" val="20001"/>
                    </a:ext>
                  </a:extLst>
                </a:gridCol>
              </a:tblGrid>
              <a:tr h="305230">
                <a:tc>
                  <a:txBody>
                    <a:bodyPr/>
                    <a:lstStyle/>
                    <a:p>
                      <a:r>
                        <a:rPr lang="ja-JP" altLang="en-US" sz="13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パワーハラスメントの行為類型</a:t>
                      </a:r>
                    </a:p>
                  </a:txBody>
                  <a:tcPr marL="57905" marR="57905" marT="28954" marB="2895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50000"/>
                        <a:lumOff val="50000"/>
                      </a:schemeClr>
                    </a:solidFill>
                  </a:tcPr>
                </a:tc>
                <a:tc>
                  <a:txBody>
                    <a:bodyPr/>
                    <a:lstStyle/>
                    <a:p>
                      <a:r>
                        <a:rPr lang="ja-JP" altLang="en-US" sz="13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被害の実例（性別）</a:t>
                      </a:r>
                    </a:p>
                  </a:txBody>
                  <a:tcPr marL="57905" marR="57905" marT="28954" marB="2895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50000"/>
                        <a:lumOff val="50000"/>
                      </a:schemeClr>
                    </a:solidFill>
                  </a:tcPr>
                </a:tc>
                <a:extLst>
                  <a:ext uri="{0D108BD9-81ED-4DB2-BD59-A6C34878D82A}">
                    <a16:rowId xmlns:a16="http://schemas.microsoft.com/office/drawing/2014/main" val="10000"/>
                  </a:ext>
                </a:extLst>
              </a:tr>
              <a:tr h="541429">
                <a:tc>
                  <a:txBody>
                    <a:bodyPr/>
                    <a:lstStyle/>
                    <a:p>
                      <a:r>
                        <a:rPr lang="ja-JP" altLang="en-US"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a:t>
                      </a:r>
                      <a:r>
                        <a:rPr lang="ja-JP" altLang="en-US"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）身体的な攻撃</a:t>
                      </a:r>
                      <a:endParaRPr lang="en-US" altLang="ja-JP"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300" baseline="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300" baseline="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暴行・傷害</a:t>
                      </a:r>
                      <a:r>
                        <a:rPr lang="en-US" altLang="ja-JP"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endParaRPr lang="ja-JP" altLang="en-US"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57905" marR="57905" marT="28954" marB="2895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buFont typeface="Arial"/>
                        <a:buChar char="•"/>
                      </a:pPr>
                      <a:r>
                        <a:rPr lang="ja-JP" altLang="en-US"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足で蹴られる（女性）</a:t>
                      </a:r>
                    </a:p>
                    <a:p>
                      <a:pPr>
                        <a:buFont typeface="Arial"/>
                        <a:buChar char="•"/>
                      </a:pPr>
                      <a:r>
                        <a:rPr lang="ja-JP" altLang="en-US"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胸</a:t>
                      </a:r>
                      <a:r>
                        <a:rPr lang="ja-JP" altLang="en-US" sz="1300" dirty="0" err="1">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ぐらを</a:t>
                      </a:r>
                      <a:r>
                        <a:rPr lang="ja-JP" altLang="en-US"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掴む、髪を引っ張る、火の着いたタバコを投げる（男性）</a:t>
                      </a:r>
                    </a:p>
                  </a:txBody>
                  <a:tcPr marL="57905" marR="57905" marT="28954" marB="2895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1"/>
                  </a:ext>
                </a:extLst>
              </a:tr>
              <a:tr h="1013827">
                <a:tc>
                  <a:txBody>
                    <a:bodyPr/>
                    <a:lstStyle/>
                    <a:p>
                      <a:r>
                        <a:rPr lang="ja-JP" altLang="en-US"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a:t>
                      </a:r>
                      <a:r>
                        <a:rPr lang="ja-JP" altLang="en-US"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）精神的な攻撃</a:t>
                      </a:r>
                      <a:endParaRPr lang="en-US" altLang="ja-JP"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脅迫・名誉毀損・侮辱・ひどい暴言</a:t>
                      </a:r>
                      <a:r>
                        <a:rPr lang="en-US" altLang="ja-JP"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endParaRPr lang="ja-JP" altLang="en-US"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57905" marR="57905" marT="28954" marB="2895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25000"/>
                        <a:lumOff val="75000"/>
                      </a:schemeClr>
                    </a:solidFill>
                  </a:tcPr>
                </a:tc>
                <a:tc>
                  <a:txBody>
                    <a:bodyPr/>
                    <a:lstStyle/>
                    <a:p>
                      <a:pPr>
                        <a:buFont typeface="Arial"/>
                        <a:buChar char="•"/>
                      </a:pPr>
                      <a:r>
                        <a:rPr lang="ja-JP" altLang="en-US"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みんなの前で、大声で叱責。物をなげつけられる。ミスをみんなの前で、大声で言われる（女性）</a:t>
                      </a:r>
                    </a:p>
                    <a:p>
                      <a:pPr>
                        <a:buFont typeface="Arial"/>
                        <a:buChar char="•"/>
                      </a:pPr>
                      <a:r>
                        <a:rPr lang="ja-JP" altLang="en-US"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人格を否定されるようなことを言われる。お前が辞めれば、改善効果が</a:t>
                      </a:r>
                      <a:r>
                        <a:rPr lang="en-US" altLang="ja-JP"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300</a:t>
                      </a:r>
                      <a:r>
                        <a:rPr lang="ja-JP" altLang="en-US"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万出るなど会議上で言われた（男性）</a:t>
                      </a:r>
                    </a:p>
                  </a:txBody>
                  <a:tcPr marL="57905" marR="57905" marT="28954" marB="2895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25000"/>
                        <a:lumOff val="75000"/>
                      </a:schemeClr>
                    </a:solidFill>
                  </a:tcPr>
                </a:tc>
                <a:extLst>
                  <a:ext uri="{0D108BD9-81ED-4DB2-BD59-A6C34878D82A}">
                    <a16:rowId xmlns:a16="http://schemas.microsoft.com/office/drawing/2014/main" val="10002"/>
                  </a:ext>
                </a:extLst>
              </a:tr>
              <a:tr h="541429">
                <a:tc>
                  <a:txBody>
                    <a:bodyPr/>
                    <a:lstStyle/>
                    <a:p>
                      <a:r>
                        <a:rPr lang="ja-JP" altLang="en-US"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）人間関係からの切り離し</a:t>
                      </a:r>
                      <a:endParaRPr lang="en-US" altLang="ja-JP"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隔離・仲間外し・無視</a:t>
                      </a:r>
                      <a:r>
                        <a:rPr lang="en-US" altLang="ja-JP"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endParaRPr lang="ja-JP" altLang="en-US"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57905" marR="57905" marT="28954" marB="2895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buFont typeface="Arial"/>
                        <a:buChar char="•"/>
                      </a:pPr>
                      <a:r>
                        <a:rPr lang="ja-JP" altLang="en-US"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挨拶をしても無視され、会話をしてくれなくなった（女性）</a:t>
                      </a:r>
                    </a:p>
                    <a:p>
                      <a:pPr>
                        <a:buFont typeface="Arial"/>
                        <a:buChar char="•"/>
                      </a:pPr>
                      <a:r>
                        <a:rPr lang="ja-JP" altLang="en-US"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他の人に「私の手伝いをするな」と言われた（男性）</a:t>
                      </a:r>
                    </a:p>
                  </a:txBody>
                  <a:tcPr marL="57905" marR="57905" marT="28954" marB="2895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3"/>
                  </a:ext>
                </a:extLst>
              </a:tr>
              <a:tr h="777628">
                <a:tc>
                  <a:txBody>
                    <a:bodyPr/>
                    <a:lstStyle/>
                    <a:p>
                      <a:r>
                        <a:rPr lang="ja-JP" altLang="en-US"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4</a:t>
                      </a:r>
                      <a:r>
                        <a:rPr lang="ja-JP" altLang="en-US"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）過大な要求</a:t>
                      </a:r>
                      <a:endParaRPr lang="en-US" altLang="ja-JP"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業務上明らかに不要なことや遂行不</a:t>
                      </a:r>
                      <a:br>
                        <a:rPr lang="en-US" altLang="ja-JP"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br>
                      <a:r>
                        <a:rPr lang="en-US" altLang="ja-JP"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可能なことの強制、仕事の妨害</a:t>
                      </a:r>
                      <a:r>
                        <a:rPr lang="en-US" altLang="ja-JP"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endParaRPr lang="ja-JP" altLang="en-US"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57905" marR="57905" marT="28954" marB="2895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25000"/>
                        <a:lumOff val="75000"/>
                      </a:schemeClr>
                    </a:solidFill>
                  </a:tcPr>
                </a:tc>
                <a:tc>
                  <a:txBody>
                    <a:bodyPr/>
                    <a:lstStyle/>
                    <a:p>
                      <a:pPr>
                        <a:buFont typeface="Arial"/>
                        <a:buChar char="•"/>
                      </a:pPr>
                      <a:r>
                        <a:rPr lang="ja-JP" altLang="en-US"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終業間際に過大な仕事を毎回押し付ける（女性）</a:t>
                      </a:r>
                    </a:p>
                    <a:p>
                      <a:pPr>
                        <a:buFont typeface="Arial"/>
                        <a:buChar char="•"/>
                      </a:pPr>
                      <a:r>
                        <a:rPr lang="ja-JP" altLang="en-US"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休日出勤しても終わらない業務の強要（男性）</a:t>
                      </a:r>
                    </a:p>
                  </a:txBody>
                  <a:tcPr marL="57905" marR="57905" marT="28954" marB="2895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25000"/>
                        <a:lumOff val="75000"/>
                      </a:schemeClr>
                    </a:solidFill>
                  </a:tcPr>
                </a:tc>
                <a:extLst>
                  <a:ext uri="{0D108BD9-81ED-4DB2-BD59-A6C34878D82A}">
                    <a16:rowId xmlns:a16="http://schemas.microsoft.com/office/drawing/2014/main" val="10004"/>
                  </a:ext>
                </a:extLst>
              </a:tr>
              <a:tr h="1013827">
                <a:tc>
                  <a:txBody>
                    <a:bodyPr/>
                    <a:lstStyle/>
                    <a:p>
                      <a:r>
                        <a:rPr lang="ja-JP" altLang="en-US"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5</a:t>
                      </a:r>
                      <a:r>
                        <a:rPr lang="ja-JP" altLang="en-US"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）過小な要求</a:t>
                      </a:r>
                      <a:endParaRPr lang="en-US" altLang="ja-JP"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業務上の合理性なく、能力や経験と</a:t>
                      </a:r>
                      <a:br>
                        <a:rPr lang="en-US" altLang="ja-JP"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br>
                      <a:r>
                        <a:rPr lang="en-US" altLang="ja-JP"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かけ離れた程度の低い仕事を命じる</a:t>
                      </a:r>
                      <a:br>
                        <a:rPr lang="en-US" altLang="ja-JP"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br>
                      <a:r>
                        <a:rPr lang="en-US" altLang="ja-JP"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ことや仕事を与えないこと</a:t>
                      </a:r>
                      <a:r>
                        <a:rPr lang="en-US" altLang="ja-JP"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endParaRPr lang="ja-JP" altLang="en-US"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57905" marR="57905" marT="28954" marB="2895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buFont typeface="Arial"/>
                        <a:buChar char="•"/>
                      </a:pPr>
                      <a:r>
                        <a:rPr lang="ja-JP" altLang="en-US"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従業員全員に聞こえるように程度の低い仕事を名指しで命じられた。（女性）</a:t>
                      </a:r>
                    </a:p>
                    <a:p>
                      <a:pPr>
                        <a:buFont typeface="Arial"/>
                        <a:buChar char="•"/>
                      </a:pPr>
                      <a:r>
                        <a:rPr lang="ja-JP" altLang="en-US"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営業なのに買い物、倉庫整理などを必要以上に強要される（男性）</a:t>
                      </a:r>
                    </a:p>
                  </a:txBody>
                  <a:tcPr marL="57905" marR="57905" marT="28954" marB="2895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5"/>
                  </a:ext>
                </a:extLst>
              </a:tr>
              <a:tr h="541429">
                <a:tc>
                  <a:txBody>
                    <a:bodyPr/>
                    <a:lstStyle/>
                    <a:p>
                      <a:r>
                        <a:rPr lang="ja-JP" altLang="en-US"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6</a:t>
                      </a:r>
                      <a:r>
                        <a:rPr lang="ja-JP" altLang="en-US"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）個の侵害</a:t>
                      </a:r>
                      <a:endParaRPr lang="en-US" altLang="ja-JP"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私的なことに過度に立ち入ること</a:t>
                      </a:r>
                      <a:r>
                        <a:rPr lang="en-US" altLang="ja-JP"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endParaRPr lang="ja-JP" altLang="en-US"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57905" marR="57905" marT="28954" marB="2895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25000"/>
                        <a:lumOff val="75000"/>
                      </a:schemeClr>
                    </a:solidFill>
                  </a:tcPr>
                </a:tc>
                <a:tc>
                  <a:txBody>
                    <a:bodyPr/>
                    <a:lstStyle/>
                    <a:p>
                      <a:pPr>
                        <a:buFont typeface="Arial"/>
                        <a:buChar char="•"/>
                      </a:pPr>
                      <a:r>
                        <a:rPr lang="ja-JP" altLang="en-US"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交際相手の有無について聞かれ、過度に結婚を推奨された（女性）</a:t>
                      </a:r>
                    </a:p>
                    <a:p>
                      <a:pPr>
                        <a:buFont typeface="Arial"/>
                        <a:buChar char="•"/>
                      </a:pPr>
                      <a:r>
                        <a:rPr lang="ja-JP" altLang="en-US" sz="13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個人の宗教を、みんなの前で言われ、否定、悪口を言われた（女性）</a:t>
                      </a:r>
                    </a:p>
                  </a:txBody>
                  <a:tcPr marL="57905" marR="57905" marT="28954" marB="2895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25000"/>
                        <a:lumOff val="75000"/>
                      </a:schemeClr>
                    </a:solidFill>
                  </a:tcPr>
                </a:tc>
                <a:extLst>
                  <a:ext uri="{0D108BD9-81ED-4DB2-BD59-A6C34878D82A}">
                    <a16:rowId xmlns:a16="http://schemas.microsoft.com/office/drawing/2014/main" val="10006"/>
                  </a:ext>
                </a:extLst>
              </a:tr>
            </a:tbl>
          </a:graphicData>
        </a:graphic>
      </p:graphicFrame>
      <p:sp>
        <p:nvSpPr>
          <p:cNvPr id="7" name="テキスト ボックス 7">
            <a:extLst>
              <a:ext uri="{FF2B5EF4-FFF2-40B4-BE49-F238E27FC236}">
                <a16:creationId xmlns:a16="http://schemas.microsoft.com/office/drawing/2014/main" id="{08F1D0EF-30BA-4907-A1FD-4AAF64DC986E}"/>
              </a:ext>
            </a:extLst>
          </p:cNvPr>
          <p:cNvSpPr txBox="1">
            <a:spLocks noChangeArrowheads="1"/>
          </p:cNvSpPr>
          <p:nvPr/>
        </p:nvSpPr>
        <p:spPr bwMode="auto">
          <a:xfrm>
            <a:off x="450574" y="5919787"/>
            <a:ext cx="96107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defTabSz="1003300" eaLnBrk="0" fontAlgn="base" hangingPunct="0">
              <a:spcBef>
                <a:spcPct val="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defTabSz="1003300" eaLnBrk="0" fontAlgn="base" hangingPunct="0">
              <a:spcBef>
                <a:spcPct val="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defTabSz="1003300" eaLnBrk="0" fontAlgn="base" hangingPunct="0">
              <a:spcBef>
                <a:spcPct val="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defTabSz="1003300" eaLnBrk="0" fontAlgn="base" hangingPunct="0">
              <a:spcBef>
                <a:spcPct val="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1000" dirty="0">
                <a:latin typeface="メイリオ" panose="020B0604030504040204" pitchFamily="50" charset="-128"/>
                <a:ea typeface="メイリオ" panose="020B0604030504040204" pitchFamily="50" charset="-128"/>
              </a:rPr>
              <a:t>＊上記は職場のパワーハラスメントのすべてを網羅するものではないことに留意する必要があります。（厚生労働省　「あかるい職場応援団」サイトより）</a:t>
            </a:r>
            <a:endParaRPr lang="ja-JP" altLang="en-US" sz="1000" dirty="0"/>
          </a:p>
        </p:txBody>
      </p:sp>
    </p:spTree>
    <p:extLst>
      <p:ext uri="{BB962C8B-B14F-4D97-AF65-F5344CB8AC3E}">
        <p14:creationId xmlns:p14="http://schemas.microsoft.com/office/powerpoint/2010/main" val="41301971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テキスト ボックス 14"/>
          <p:cNvSpPr txBox="1"/>
          <p:nvPr/>
        </p:nvSpPr>
        <p:spPr>
          <a:xfrm>
            <a:off x="450574" y="623996"/>
            <a:ext cx="8564372" cy="461665"/>
          </a:xfrm>
          <a:prstGeom prst="rect">
            <a:avLst/>
          </a:prstGeom>
          <a:noFill/>
        </p:spPr>
        <p:txBody>
          <a:bodyPr wrap="square" rtlCol="0">
            <a:spAutoFit/>
          </a:bodyPr>
          <a:lstStyle/>
          <a:p>
            <a:r>
              <a:rPr lang="ja-JP" altLang="en-US" sz="2400">
                <a:latin typeface="メイリオ" panose="020B0604030504040204" pitchFamily="50" charset="-128"/>
                <a:ea typeface="メイリオ" panose="020B0604030504040204" pitchFamily="50" charset="-128"/>
              </a:rPr>
              <a:t>なぜ職場のパワーハラスメントが問題なのか？</a:t>
            </a:r>
            <a:endParaRPr kumimoji="1" lang="en-US" altLang="ja-JP" sz="2400" dirty="0">
              <a:solidFill>
                <a:srgbClr val="000000"/>
              </a:solidFill>
              <a:latin typeface="メイリオ" pitchFamily="50" charset="-128"/>
              <a:ea typeface="メイリオ" pitchFamily="50" charset="-128"/>
              <a:cs typeface="メイリオ" pitchFamily="50" charset="-128"/>
            </a:endParaRPr>
          </a:p>
        </p:txBody>
      </p:sp>
      <p:sp>
        <p:nvSpPr>
          <p:cNvPr id="5" name="コンテンツ プレースホルダー 2">
            <a:extLst>
              <a:ext uri="{FF2B5EF4-FFF2-40B4-BE49-F238E27FC236}">
                <a16:creationId xmlns:a16="http://schemas.microsoft.com/office/drawing/2014/main" id="{92667165-7634-4D7C-92EC-0620B58CF16F}"/>
              </a:ext>
            </a:extLst>
          </p:cNvPr>
          <p:cNvSpPr txBox="1">
            <a:spLocks/>
          </p:cNvSpPr>
          <p:nvPr/>
        </p:nvSpPr>
        <p:spPr>
          <a:xfrm>
            <a:off x="642939" y="1287624"/>
            <a:ext cx="8600454" cy="2038189"/>
          </a:xfrm>
          <a:prstGeom prst="rect">
            <a:avLst/>
          </a:prstGeom>
        </p:spPr>
        <p:txBody>
          <a:bodyPr/>
          <a:lstStyle>
            <a:lvl1pPr marL="342900" indent="-342900" algn="l" rtl="0" fontAlgn="base">
              <a:spcBef>
                <a:spcPct val="20000"/>
              </a:spcBef>
              <a:spcAft>
                <a:spcPct val="0"/>
              </a:spcAft>
              <a:buClr>
                <a:schemeClr val="accent1"/>
              </a:buClr>
              <a:buFont typeface="Arial" charset="0"/>
              <a:buChar char="•"/>
              <a:defRPr kern="1200">
                <a:solidFill>
                  <a:srgbClr val="282A32"/>
                </a:solidFill>
                <a:latin typeface="Arial" pitchFamily="34" charset="0"/>
                <a:ea typeface="+mn-ea"/>
                <a:cs typeface="Arial" pitchFamily="34" charset="0"/>
              </a:defRPr>
            </a:lvl1pPr>
            <a:lvl2pPr marL="742950" indent="-285750" algn="l" rtl="0" fontAlgn="base">
              <a:spcBef>
                <a:spcPct val="20000"/>
              </a:spcBef>
              <a:spcAft>
                <a:spcPct val="0"/>
              </a:spcAft>
              <a:buClr>
                <a:schemeClr val="accent1"/>
              </a:buClr>
              <a:buFont typeface="Arial" charset="0"/>
              <a:buChar char="–"/>
              <a:defRPr kern="1200">
                <a:solidFill>
                  <a:srgbClr val="282A32"/>
                </a:solidFill>
                <a:latin typeface="Arial" pitchFamily="34" charset="0"/>
                <a:ea typeface="+mn-ea"/>
                <a:cs typeface="Arial" pitchFamily="34" charset="0"/>
              </a:defRPr>
            </a:lvl2pPr>
            <a:lvl3pPr marL="1143000" indent="-228600" algn="l" rtl="0" fontAlgn="base">
              <a:spcBef>
                <a:spcPct val="20000"/>
              </a:spcBef>
              <a:spcAft>
                <a:spcPct val="0"/>
              </a:spcAft>
              <a:buClr>
                <a:schemeClr val="accent1"/>
              </a:buClr>
              <a:buFont typeface="Arial" charset="0"/>
              <a:buChar char="•"/>
              <a:defRPr kern="1200">
                <a:solidFill>
                  <a:srgbClr val="282A32"/>
                </a:solidFill>
                <a:latin typeface="Arial" pitchFamily="34" charset="0"/>
                <a:ea typeface="+mn-ea"/>
                <a:cs typeface="Arial" pitchFamily="34" charset="0"/>
              </a:defRPr>
            </a:lvl3pPr>
            <a:lvl4pPr marL="1600200" indent="-228600" algn="l" rtl="0" fontAlgn="base">
              <a:spcBef>
                <a:spcPct val="20000"/>
              </a:spcBef>
              <a:spcAft>
                <a:spcPct val="0"/>
              </a:spcAft>
              <a:buClr>
                <a:schemeClr val="accent1"/>
              </a:buClr>
              <a:buFont typeface="Arial" charset="0"/>
              <a:buChar char="–"/>
              <a:defRPr kern="1200">
                <a:solidFill>
                  <a:srgbClr val="282A32"/>
                </a:solidFill>
                <a:latin typeface="Arial" pitchFamily="34" charset="0"/>
                <a:ea typeface="+mn-ea"/>
                <a:cs typeface="Arial" pitchFamily="34" charset="0"/>
              </a:defRPr>
            </a:lvl4pPr>
            <a:lvl5pPr marL="2057400" indent="-228600" algn="l" rtl="0" fontAlgn="base">
              <a:spcBef>
                <a:spcPct val="20000"/>
              </a:spcBef>
              <a:spcAft>
                <a:spcPct val="0"/>
              </a:spcAft>
              <a:buClr>
                <a:schemeClr val="accent1"/>
              </a:buClr>
              <a:buFont typeface="Arial" charset="0"/>
              <a:buChar char="»"/>
              <a:defRPr kern="1200">
                <a:solidFill>
                  <a:srgbClr val="282A32"/>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anose="05000000000000000000" pitchFamily="2" charset="2"/>
              <a:buChar char="p"/>
              <a:defRPr/>
            </a:pPr>
            <a:endParaRPr kumimoji="0" lang="en-US" altLang="ja-JP" dirty="0"/>
          </a:p>
          <a:p>
            <a:pPr marL="0" indent="0">
              <a:buNone/>
              <a:defRPr/>
            </a:pPr>
            <a:r>
              <a:rPr kumimoji="0" lang="ja-JP" altLang="en-US" dirty="0">
                <a:solidFill>
                  <a:srgbClr val="002060"/>
                </a:solidFill>
                <a:latin typeface="メイリオ" panose="020B0604030504040204" pitchFamily="50" charset="-128"/>
                <a:ea typeface="メイリオ" panose="020B0604030504040204" pitchFamily="50" charset="-128"/>
                <a:cs typeface="メイリオ" panose="020B0604030504040204" pitchFamily="50" charset="-128"/>
              </a:rPr>
              <a:t>★</a:t>
            </a:r>
            <a:r>
              <a:rPr kumimoji="0" lang="ja-JP" altLang="en-US" dirty="0">
                <a:latin typeface="メイリオ" panose="020B0604030504040204" pitchFamily="50" charset="-128"/>
                <a:ea typeface="メイリオ" panose="020B0604030504040204" pitchFamily="50" charset="-128"/>
                <a:cs typeface="メイリオ" panose="020B0604030504040204" pitchFamily="50" charset="-128"/>
              </a:rPr>
              <a:t>社員への影響は？</a:t>
            </a:r>
            <a:endParaRPr kumimoji="0"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0" indent="0">
              <a:buFont typeface="Wingdings" panose="05000000000000000000" pitchFamily="2" charset="2"/>
              <a:buNone/>
              <a:defRPr/>
            </a:pPr>
            <a:r>
              <a:rPr kumimoji="0" lang="ja-JP" altLang="en-US" dirty="0">
                <a:latin typeface="メイリオ" panose="020B0604030504040204" pitchFamily="50" charset="-128"/>
                <a:ea typeface="メイリオ" panose="020B0604030504040204" pitchFamily="50" charset="-128"/>
                <a:cs typeface="メイリオ" panose="020B0604030504040204" pitchFamily="50" charset="-128"/>
              </a:rPr>
              <a:t>　　　●心身の健康を害し、休職等に至る</a:t>
            </a:r>
            <a:endParaRPr kumimoji="0"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0" indent="0">
              <a:buFont typeface="Wingdings" panose="05000000000000000000" pitchFamily="2" charset="2"/>
              <a:buNone/>
              <a:defRPr/>
            </a:pPr>
            <a:r>
              <a:rPr kumimoji="0" lang="ja-JP" altLang="en-US" dirty="0">
                <a:latin typeface="メイリオ" panose="020B0604030504040204" pitchFamily="50" charset="-128"/>
                <a:ea typeface="メイリオ" panose="020B0604030504040204" pitchFamily="50" charset="-128"/>
                <a:cs typeface="メイリオ" panose="020B0604030504040204" pitchFamily="50" charset="-128"/>
              </a:rPr>
              <a:t>　　　●職場環境の悪化</a:t>
            </a:r>
            <a:endParaRPr kumimoji="0"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0" indent="0">
              <a:buFont typeface="Wingdings" panose="05000000000000000000" pitchFamily="2" charset="2"/>
              <a:buNone/>
              <a:defRPr/>
            </a:pPr>
            <a:endParaRPr kumimoji="0" lang="en-US" altLang="ja-JP" sz="2000" dirty="0">
              <a:latin typeface="メイリオ" panose="020B0604030504040204" pitchFamily="50" charset="-128"/>
              <a:ea typeface="メイリオ" panose="020B0604030504040204" pitchFamily="50" charset="-128"/>
              <a:cs typeface="メイリオ" panose="020B0604030504040204" pitchFamily="50" charset="-128"/>
            </a:endParaRPr>
          </a:p>
          <a:p>
            <a:pPr marL="0" indent="0">
              <a:buFont typeface="Wingdings" panose="05000000000000000000" pitchFamily="2" charset="2"/>
              <a:buNone/>
              <a:defRPr/>
            </a:pPr>
            <a:endParaRPr kumimoji="0" lang="ja-JP" altLang="en-US" sz="20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正方形/長方形 1">
            <a:extLst>
              <a:ext uri="{FF2B5EF4-FFF2-40B4-BE49-F238E27FC236}">
                <a16:creationId xmlns:a16="http://schemas.microsoft.com/office/drawing/2014/main" id="{808CEE15-DB68-403A-A8FE-2FFD496006BD}"/>
              </a:ext>
            </a:extLst>
          </p:cNvPr>
          <p:cNvSpPr/>
          <p:nvPr/>
        </p:nvSpPr>
        <p:spPr>
          <a:xfrm>
            <a:off x="642938" y="2908922"/>
            <a:ext cx="9116881" cy="1200329"/>
          </a:xfrm>
          <a:prstGeom prst="rect">
            <a:avLst/>
          </a:prstGeom>
        </p:spPr>
        <p:txBody>
          <a:bodyPr wrap="square">
            <a:spAutoFit/>
          </a:bodyPr>
          <a:lstStyle/>
          <a:p>
            <a:pPr eaLnBrk="1" hangingPunct="1">
              <a:defRPr/>
            </a:pPr>
            <a:r>
              <a:rPr lang="ja-JP" altLang="en-US" dirty="0">
                <a:latin typeface="メイリオ" panose="020B0604030504040204" pitchFamily="50" charset="-128"/>
                <a:ea typeface="メイリオ" panose="020B0604030504040204" pitchFamily="50" charset="-128"/>
                <a:cs typeface="メイリオ" panose="020B0604030504040204" pitchFamily="50" charset="-128"/>
              </a:rPr>
              <a:t>★会社への影響は？　</a:t>
            </a: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0" indent="0" eaLnBrk="1" hangingPunct="1">
              <a:buFont typeface="Wingdings" panose="05000000000000000000" pitchFamily="2" charset="2"/>
              <a:buNone/>
              <a:defRPr/>
            </a:pPr>
            <a:r>
              <a:rPr lang="ja-JP" altLang="en-US" dirty="0">
                <a:latin typeface="メイリオ" panose="020B0604030504040204" pitchFamily="50" charset="-128"/>
                <a:ea typeface="メイリオ" panose="020B0604030504040204" pitchFamily="50" charset="-128"/>
                <a:cs typeface="メイリオ" panose="020B0604030504040204" pitchFamily="50" charset="-128"/>
              </a:rPr>
              <a:t>　　　●モラールの低下⇒生産性の低下⇒業績の悪化</a:t>
            </a: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0" indent="0" eaLnBrk="1" hangingPunct="1">
              <a:buFont typeface="Wingdings" panose="05000000000000000000" pitchFamily="2" charset="2"/>
              <a:buNone/>
              <a:defRPr/>
            </a:pPr>
            <a:r>
              <a:rPr lang="ja-JP" altLang="en-US" dirty="0">
                <a:latin typeface="メイリオ" panose="020B0604030504040204" pitchFamily="50" charset="-128"/>
                <a:ea typeface="メイリオ" panose="020B0604030504040204" pitchFamily="50" charset="-128"/>
                <a:cs typeface="メイリオ" panose="020B0604030504040204" pitchFamily="50" charset="-128"/>
              </a:rPr>
              <a:t>　　　●人材の流出</a:t>
            </a: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0" indent="0" eaLnBrk="1" hangingPunct="1">
              <a:buFont typeface="Wingdings" panose="05000000000000000000" pitchFamily="2" charset="2"/>
              <a:buNone/>
              <a:defRPr/>
            </a:pPr>
            <a:r>
              <a:rPr lang="ja-JP" altLang="en-US" dirty="0">
                <a:latin typeface="メイリオ" panose="020B0604030504040204" pitchFamily="50" charset="-128"/>
                <a:ea typeface="メイリオ" panose="020B0604030504040204" pitchFamily="50" charset="-128"/>
                <a:cs typeface="メイリオ" panose="020B0604030504040204" pitchFamily="50" charset="-128"/>
              </a:rPr>
              <a:t>　      ●訴訟による賠償⇒業績の悪化　　　●企業イメージの悪化⇒人材採用への影響</a:t>
            </a:r>
          </a:p>
        </p:txBody>
      </p:sp>
      <p:sp>
        <p:nvSpPr>
          <p:cNvPr id="8" name="角丸四角形 7">
            <a:extLst>
              <a:ext uri="{FF2B5EF4-FFF2-40B4-BE49-F238E27FC236}">
                <a16:creationId xmlns:a16="http://schemas.microsoft.com/office/drawing/2014/main" id="{5F4EE1EC-D66C-40B0-A7E2-FEE1707B8FF5}"/>
              </a:ext>
            </a:extLst>
          </p:cNvPr>
          <p:cNvSpPr/>
          <p:nvPr/>
        </p:nvSpPr>
        <p:spPr>
          <a:xfrm>
            <a:off x="1192696" y="4171324"/>
            <a:ext cx="8294204" cy="2038188"/>
          </a:xfrm>
          <a:prstGeom prst="roundRect">
            <a:avLst>
              <a:gd name="adj" fmla="val 10401"/>
            </a:avLst>
          </a:prstGeom>
          <a:solidFill>
            <a:srgbClr val="FFFFFF">
              <a:alpha val="50196"/>
            </a:srgbClr>
          </a:solidFill>
          <a:ln w="25400" cap="flat" cmpd="sng" algn="ctr">
            <a:solidFill>
              <a:sysClr val="windowText" lastClr="000000">
                <a:lumMod val="50000"/>
                <a:lumOff val="50000"/>
              </a:sysClr>
            </a:solidFill>
            <a:prstDash val="solid"/>
          </a:ln>
          <a:effectLst/>
        </p:spPr>
        <p:txBody>
          <a:bodyPr anchor="ctr"/>
          <a:lstStyle/>
          <a:p>
            <a:pPr defTabSz="914400" fontAlgn="auto">
              <a:spcBef>
                <a:spcPts val="0"/>
              </a:spcBef>
              <a:spcAft>
                <a:spcPts val="0"/>
              </a:spcAft>
              <a:defRPr/>
            </a:pPr>
            <a:r>
              <a:rPr kumimoji="0" lang="ja-JP" altLang="en-US" sz="1400" kern="0" dirty="0">
                <a:latin typeface="メイリオ" pitchFamily="50" charset="-128"/>
                <a:ea typeface="メイリオ" pitchFamily="50" charset="-128"/>
                <a:cs typeface="メイリオ" pitchFamily="50" charset="-128"/>
              </a:rPr>
              <a:t>また、コンプライアンス上の問題も考えられます。</a:t>
            </a:r>
          </a:p>
          <a:p>
            <a:pPr marL="285750" indent="-285750" defTabSz="914400" fontAlgn="auto">
              <a:spcBef>
                <a:spcPts val="0"/>
              </a:spcBef>
              <a:spcAft>
                <a:spcPts val="0"/>
              </a:spcAft>
              <a:buFont typeface="Wingdings" panose="05000000000000000000" pitchFamily="2" charset="2"/>
              <a:buChar char="Ø"/>
              <a:defRPr/>
            </a:pPr>
            <a:r>
              <a:rPr kumimoji="0" lang="ja-JP" altLang="en-US" sz="1400" kern="0" dirty="0">
                <a:latin typeface="メイリオ" pitchFamily="50" charset="-128"/>
                <a:ea typeface="メイリオ" pitchFamily="50" charset="-128"/>
                <a:cs typeface="メイリオ" pitchFamily="50" charset="-128"/>
              </a:rPr>
              <a:t>不法行為や安全配慮義務違反に基づく債務不履行責任などの民事上の責任や、暴力、脅迫、侮辱などの刑事上の責任が問われることがあります。また、就業規則に定めがある場合などには、就業規則違反になり得ます。訴訟になれば、パワーハラスメントの行為者と会社が被告となり、場合によっては責任を問われ、賠償金を支払うことになるおそれもあります。</a:t>
            </a:r>
            <a:endParaRPr kumimoji="0" lang="en-US" altLang="ja-JP" sz="1400" kern="0" dirty="0">
              <a:latin typeface="メイリオ" pitchFamily="50" charset="-128"/>
              <a:ea typeface="メイリオ" pitchFamily="50" charset="-128"/>
              <a:cs typeface="メイリオ" pitchFamily="50" charset="-128"/>
            </a:endParaRPr>
          </a:p>
          <a:p>
            <a:pPr marL="285750" indent="-285750" defTabSz="914400" fontAlgn="auto">
              <a:spcBef>
                <a:spcPts val="0"/>
              </a:spcBef>
              <a:spcAft>
                <a:spcPts val="0"/>
              </a:spcAft>
              <a:buFont typeface="Wingdings" panose="05000000000000000000" pitchFamily="2" charset="2"/>
              <a:buChar char="Ø"/>
              <a:defRPr/>
            </a:pPr>
            <a:r>
              <a:rPr kumimoji="0" lang="ja-JP" altLang="en-US" sz="1400" kern="0" dirty="0">
                <a:latin typeface="メイリオ" pitchFamily="50" charset="-128"/>
                <a:ea typeface="メイリオ" pitchFamily="50" charset="-128"/>
                <a:cs typeface="メイリオ" pitchFamily="50" charset="-128"/>
              </a:rPr>
              <a:t>パワーハラスメントを放置することは、重大なコンプライアンスの問題にも発展しかねないと言えます。</a:t>
            </a:r>
          </a:p>
        </p:txBody>
      </p:sp>
    </p:spTree>
    <p:extLst>
      <p:ext uri="{BB962C8B-B14F-4D97-AF65-F5344CB8AC3E}">
        <p14:creationId xmlns:p14="http://schemas.microsoft.com/office/powerpoint/2010/main" val="34997250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テキスト ボックス 14"/>
          <p:cNvSpPr txBox="1"/>
          <p:nvPr/>
        </p:nvSpPr>
        <p:spPr>
          <a:xfrm>
            <a:off x="370234" y="618480"/>
            <a:ext cx="8564372" cy="461665"/>
          </a:xfrm>
          <a:prstGeom prst="rect">
            <a:avLst/>
          </a:prstGeom>
          <a:noFill/>
        </p:spPr>
        <p:txBody>
          <a:bodyPr wrap="square" rtlCol="0">
            <a:spAutoFit/>
          </a:bodyPr>
          <a:lstStyle/>
          <a:p>
            <a:r>
              <a:rPr lang="ja-JP" altLang="en-US" sz="2400">
                <a:latin typeface="メイリオ" panose="020B0604030504040204" pitchFamily="50" charset="-128"/>
                <a:ea typeface="メイリオ" panose="020B0604030504040204" pitchFamily="50" charset="-128"/>
              </a:rPr>
              <a:t>パワーハラスメントによる影響は？</a:t>
            </a:r>
            <a:endParaRPr kumimoji="1" lang="en-US" altLang="ja-JP" sz="2400" dirty="0">
              <a:solidFill>
                <a:srgbClr val="000000"/>
              </a:solidFill>
              <a:latin typeface="メイリオ" pitchFamily="50" charset="-128"/>
              <a:ea typeface="メイリオ" pitchFamily="50" charset="-128"/>
              <a:cs typeface="メイリオ" pitchFamily="50" charset="-128"/>
            </a:endParaRPr>
          </a:p>
        </p:txBody>
      </p:sp>
      <p:graphicFrame>
        <p:nvGraphicFramePr>
          <p:cNvPr id="5" name="グラフ 8">
            <a:extLst>
              <a:ext uri="{FF2B5EF4-FFF2-40B4-BE49-F238E27FC236}">
                <a16:creationId xmlns:a16="http://schemas.microsoft.com/office/drawing/2014/main" id="{EFC019DE-9573-45EB-9992-34B2565B97A1}"/>
              </a:ext>
            </a:extLst>
          </p:cNvPr>
          <p:cNvGraphicFramePr>
            <a:graphicFrameLocks/>
          </p:cNvGraphicFramePr>
          <p:nvPr>
            <p:extLst>
              <p:ext uri="{D42A27DB-BD31-4B8C-83A1-F6EECF244321}">
                <p14:modId xmlns:p14="http://schemas.microsoft.com/office/powerpoint/2010/main" val="1678442155"/>
              </p:ext>
            </p:extLst>
          </p:nvPr>
        </p:nvGraphicFramePr>
        <p:xfrm>
          <a:off x="530224" y="1108363"/>
          <a:ext cx="8956675" cy="3965575"/>
        </p:xfrm>
        <a:graphic>
          <a:graphicData uri="http://schemas.openxmlformats.org/presentationml/2006/ole">
            <mc:AlternateContent xmlns:mc="http://schemas.openxmlformats.org/markup-compatibility/2006">
              <mc:Choice xmlns:v="urn:schemas-microsoft-com:vml" Requires="v">
                <p:oleObj spid="_x0000_s2062" r:id="rId3" imgW="8955800" imgH="3968840" progId="Excel.Chart.8">
                  <p:embed/>
                </p:oleObj>
              </mc:Choice>
              <mc:Fallback>
                <p:oleObj r:id="rId3" imgW="8955800" imgH="3968840" progId="Excel.Chart.8">
                  <p:embed/>
                  <p:pic>
                    <p:nvPicPr>
                      <p:cNvPr id="2050" name="グラフ 8">
                        <a:extLst>
                          <a:ext uri="{FF2B5EF4-FFF2-40B4-BE49-F238E27FC236}">
                            <a16:creationId xmlns:a16="http://schemas.microsoft.com/office/drawing/2014/main" id="{CCAE8320-1C37-4AD8-B514-7081EF5345E2}"/>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0224" y="1108363"/>
                        <a:ext cx="8956675" cy="3965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正方形/長方形 6">
            <a:extLst>
              <a:ext uri="{FF2B5EF4-FFF2-40B4-BE49-F238E27FC236}">
                <a16:creationId xmlns:a16="http://schemas.microsoft.com/office/drawing/2014/main" id="{3723CD92-222C-4CFC-A0F4-991EBC60371E}"/>
              </a:ext>
            </a:extLst>
          </p:cNvPr>
          <p:cNvSpPr/>
          <p:nvPr/>
        </p:nvSpPr>
        <p:spPr>
          <a:xfrm>
            <a:off x="5671931" y="4408196"/>
            <a:ext cx="3560970" cy="3841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1400" dirty="0">
                <a:solidFill>
                  <a:schemeClr val="tx1"/>
                </a:solidFill>
              </a:rPr>
              <a:t>（企業調査）</a:t>
            </a:r>
            <a:endParaRPr lang="en-US" altLang="ja-JP" sz="1400" dirty="0">
              <a:solidFill>
                <a:schemeClr val="tx1"/>
              </a:solidFill>
            </a:endParaRPr>
          </a:p>
          <a:p>
            <a:pPr algn="r">
              <a:defRPr/>
            </a:pPr>
            <a:r>
              <a:rPr lang="ja-JP" altLang="en-US" sz="1400" dirty="0">
                <a:solidFill>
                  <a:schemeClr val="tx1"/>
                </a:solidFill>
              </a:rPr>
              <a:t>回答：従業員</a:t>
            </a:r>
            <a:r>
              <a:rPr lang="en-US" altLang="ja-JP" sz="1400" dirty="0">
                <a:solidFill>
                  <a:schemeClr val="tx1"/>
                </a:solidFill>
              </a:rPr>
              <a:t>300</a:t>
            </a:r>
            <a:r>
              <a:rPr lang="ja-JP" altLang="en-US" sz="1400" dirty="0">
                <a:solidFill>
                  <a:schemeClr val="tx1"/>
                </a:solidFill>
              </a:rPr>
              <a:t>名以上の企業</a:t>
            </a:r>
            <a:r>
              <a:rPr lang="en-US" altLang="ja-JP" sz="1400" dirty="0">
                <a:solidFill>
                  <a:schemeClr val="tx1"/>
                </a:solidFill>
              </a:rPr>
              <a:t>2937</a:t>
            </a:r>
            <a:r>
              <a:rPr lang="ja-JP" altLang="en-US" sz="1400" dirty="0">
                <a:solidFill>
                  <a:schemeClr val="tx1"/>
                </a:solidFill>
              </a:rPr>
              <a:t>社）</a:t>
            </a:r>
          </a:p>
        </p:txBody>
      </p:sp>
      <p:sp>
        <p:nvSpPr>
          <p:cNvPr id="8" name="正方形/長方形 7">
            <a:extLst>
              <a:ext uri="{FF2B5EF4-FFF2-40B4-BE49-F238E27FC236}">
                <a16:creationId xmlns:a16="http://schemas.microsoft.com/office/drawing/2014/main" id="{8380B475-45F6-4EA8-B42B-C8B81919E792}"/>
              </a:ext>
            </a:extLst>
          </p:cNvPr>
          <p:cNvSpPr/>
          <p:nvPr/>
        </p:nvSpPr>
        <p:spPr>
          <a:xfrm>
            <a:off x="2425959" y="5374433"/>
            <a:ext cx="6806941" cy="2505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1400" dirty="0">
                <a:solidFill>
                  <a:schemeClr val="tx1"/>
                </a:solidFill>
              </a:rPr>
              <a:t>（平成</a:t>
            </a:r>
            <a:r>
              <a:rPr lang="en-US" altLang="ja-JP" sz="1400" dirty="0">
                <a:solidFill>
                  <a:schemeClr val="tx1"/>
                </a:solidFill>
              </a:rPr>
              <a:t>24</a:t>
            </a:r>
            <a:r>
              <a:rPr lang="ja-JP" altLang="en-US" sz="1400" dirty="0">
                <a:solidFill>
                  <a:schemeClr val="tx1"/>
                </a:solidFill>
              </a:rPr>
              <a:t>年度　厚生労働省「職場のパワーハラスメントに関する実態調査」より）</a:t>
            </a:r>
            <a:endParaRPr lang="en-US" altLang="ja-JP" sz="1400" dirty="0">
              <a:solidFill>
                <a:schemeClr val="tx1"/>
              </a:solidFill>
            </a:endParaRPr>
          </a:p>
        </p:txBody>
      </p:sp>
    </p:spTree>
    <p:extLst>
      <p:ext uri="{BB962C8B-B14F-4D97-AF65-F5344CB8AC3E}">
        <p14:creationId xmlns:p14="http://schemas.microsoft.com/office/powerpoint/2010/main" val="41924493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338E33C7-5FB8-4F7D-B533-8F3CDFC11858}"/>
              </a:ext>
            </a:extLst>
          </p:cNvPr>
          <p:cNvSpPr txBox="1"/>
          <p:nvPr/>
        </p:nvSpPr>
        <p:spPr>
          <a:xfrm>
            <a:off x="394590" y="623996"/>
            <a:ext cx="8564372" cy="461665"/>
          </a:xfrm>
          <a:prstGeom prst="rect">
            <a:avLst/>
          </a:prstGeom>
          <a:noFill/>
        </p:spPr>
        <p:txBody>
          <a:bodyPr wrap="square" rtlCol="0">
            <a:spAutoFit/>
          </a:bodyPr>
          <a:lstStyle/>
          <a:p>
            <a:r>
              <a:rPr lang="ja-JP" altLang="en-US" sz="2400">
                <a:latin typeface="メイリオ" panose="020B0604030504040204" pitchFamily="50" charset="-128"/>
                <a:ea typeface="メイリオ" panose="020B0604030504040204" pitchFamily="50" charset="-128"/>
              </a:rPr>
              <a:t>パワーハラスメント行為者の責任</a:t>
            </a:r>
            <a:endParaRPr kumimoji="1" lang="en-US" altLang="ja-JP" sz="2400" dirty="0">
              <a:solidFill>
                <a:srgbClr val="000000"/>
              </a:solidFill>
              <a:latin typeface="メイリオ" pitchFamily="50" charset="-128"/>
              <a:ea typeface="メイリオ" pitchFamily="50" charset="-128"/>
              <a:cs typeface="メイリオ" pitchFamily="50" charset="-128"/>
            </a:endParaRPr>
          </a:p>
        </p:txBody>
      </p:sp>
      <p:sp>
        <p:nvSpPr>
          <p:cNvPr id="8" name="コンテンツ プレースホルダー 2">
            <a:extLst>
              <a:ext uri="{FF2B5EF4-FFF2-40B4-BE49-F238E27FC236}">
                <a16:creationId xmlns:a16="http://schemas.microsoft.com/office/drawing/2014/main" id="{D2EA160B-208C-418D-82CE-0E588EB4FB16}"/>
              </a:ext>
            </a:extLst>
          </p:cNvPr>
          <p:cNvSpPr txBox="1">
            <a:spLocks/>
          </p:cNvSpPr>
          <p:nvPr/>
        </p:nvSpPr>
        <p:spPr>
          <a:xfrm>
            <a:off x="359084" y="1085661"/>
            <a:ext cx="9431337" cy="4587351"/>
          </a:xfrm>
          <a:prstGeom prst="rect">
            <a:avLst/>
          </a:prstGeom>
        </p:spPr>
        <p:txBody>
          <a:bodyPr/>
          <a:lstStyle>
            <a:lvl1pPr marL="342900" indent="-342900" algn="l" rtl="0" fontAlgn="base">
              <a:spcBef>
                <a:spcPct val="20000"/>
              </a:spcBef>
              <a:spcAft>
                <a:spcPct val="0"/>
              </a:spcAft>
              <a:buClr>
                <a:schemeClr val="accent1"/>
              </a:buClr>
              <a:buFont typeface="Arial" charset="0"/>
              <a:buChar char="•"/>
              <a:defRPr kern="1200">
                <a:solidFill>
                  <a:srgbClr val="282A32"/>
                </a:solidFill>
                <a:latin typeface="Arial" pitchFamily="34" charset="0"/>
                <a:ea typeface="+mn-ea"/>
                <a:cs typeface="Arial" pitchFamily="34" charset="0"/>
              </a:defRPr>
            </a:lvl1pPr>
            <a:lvl2pPr marL="742950" indent="-285750" algn="l" rtl="0" fontAlgn="base">
              <a:spcBef>
                <a:spcPct val="20000"/>
              </a:spcBef>
              <a:spcAft>
                <a:spcPct val="0"/>
              </a:spcAft>
              <a:buClr>
                <a:schemeClr val="accent1"/>
              </a:buClr>
              <a:buFont typeface="Arial" charset="0"/>
              <a:buChar char="–"/>
              <a:defRPr kern="1200">
                <a:solidFill>
                  <a:srgbClr val="282A32"/>
                </a:solidFill>
                <a:latin typeface="Arial" pitchFamily="34" charset="0"/>
                <a:ea typeface="+mn-ea"/>
                <a:cs typeface="Arial" pitchFamily="34" charset="0"/>
              </a:defRPr>
            </a:lvl2pPr>
            <a:lvl3pPr marL="1143000" indent="-228600" algn="l" rtl="0" fontAlgn="base">
              <a:spcBef>
                <a:spcPct val="20000"/>
              </a:spcBef>
              <a:spcAft>
                <a:spcPct val="0"/>
              </a:spcAft>
              <a:buClr>
                <a:schemeClr val="accent1"/>
              </a:buClr>
              <a:buFont typeface="Arial" charset="0"/>
              <a:buChar char="•"/>
              <a:defRPr kern="1200">
                <a:solidFill>
                  <a:srgbClr val="282A32"/>
                </a:solidFill>
                <a:latin typeface="Arial" pitchFamily="34" charset="0"/>
                <a:ea typeface="+mn-ea"/>
                <a:cs typeface="Arial" pitchFamily="34" charset="0"/>
              </a:defRPr>
            </a:lvl3pPr>
            <a:lvl4pPr marL="1600200" indent="-228600" algn="l" rtl="0" fontAlgn="base">
              <a:spcBef>
                <a:spcPct val="20000"/>
              </a:spcBef>
              <a:spcAft>
                <a:spcPct val="0"/>
              </a:spcAft>
              <a:buClr>
                <a:schemeClr val="accent1"/>
              </a:buClr>
              <a:buFont typeface="Arial" charset="0"/>
              <a:buChar char="–"/>
              <a:defRPr kern="1200">
                <a:solidFill>
                  <a:srgbClr val="282A32"/>
                </a:solidFill>
                <a:latin typeface="Arial" pitchFamily="34" charset="0"/>
                <a:ea typeface="+mn-ea"/>
                <a:cs typeface="Arial" pitchFamily="34" charset="0"/>
              </a:defRPr>
            </a:lvl4pPr>
            <a:lvl5pPr marL="2057400" indent="-228600" algn="l" rtl="0" fontAlgn="base">
              <a:spcBef>
                <a:spcPct val="20000"/>
              </a:spcBef>
              <a:spcAft>
                <a:spcPct val="0"/>
              </a:spcAft>
              <a:buClr>
                <a:schemeClr val="accent1"/>
              </a:buClr>
              <a:buFont typeface="Arial" charset="0"/>
              <a:buChar char="»"/>
              <a:defRPr kern="1200">
                <a:solidFill>
                  <a:srgbClr val="282A32"/>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200000"/>
              </a:lnSpc>
              <a:spcBef>
                <a:spcPts val="0"/>
              </a:spcBef>
              <a:buFont typeface="Wingdings" panose="05000000000000000000" pitchFamily="2" charset="2"/>
              <a:buNone/>
              <a:defRPr/>
            </a:pPr>
            <a:r>
              <a:rPr kumimoji="0" lang="ja-JP" altLang="en-US" sz="2000" dirty="0">
                <a:latin typeface="メイリオ" panose="020B0604030504040204" pitchFamily="50" charset="-128"/>
                <a:ea typeface="メイリオ" panose="020B0604030504040204" pitchFamily="50" charset="-128"/>
                <a:cs typeface="メイリオ" panose="020B0604030504040204" pitchFamily="50" charset="-128"/>
              </a:rPr>
              <a:t>もし、あなたが行為者になったら・・・・・</a:t>
            </a:r>
            <a:endParaRPr kumimoji="0"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0" indent="0">
              <a:spcBef>
                <a:spcPts val="600"/>
              </a:spcBef>
              <a:buFont typeface="Wingdings" panose="05000000000000000000" pitchFamily="2" charset="2"/>
              <a:buNone/>
              <a:defRPr/>
            </a:pPr>
            <a:r>
              <a:rPr kumimoji="0" lang="ja-JP" altLang="en-US" sz="1600" dirty="0">
                <a:latin typeface="メイリオ" panose="020B0604030504040204" pitchFamily="50" charset="-128"/>
                <a:ea typeface="メイリオ" panose="020B0604030504040204" pitchFamily="50" charset="-128"/>
                <a:cs typeface="メイリオ" panose="020B0604030504040204" pitchFamily="50" charset="-128"/>
              </a:rPr>
              <a:t>　民事上の責任として損害賠償を請求される</a:t>
            </a:r>
            <a:endParaRPr kumimoji="0"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indent="260350">
              <a:buFont typeface="Wingdings" panose="05000000000000000000" pitchFamily="2" charset="2"/>
              <a:buChar char="ü"/>
              <a:defRPr/>
            </a:pPr>
            <a:r>
              <a:rPr kumimoji="0"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民事上の責任：　（行為者には）　民法</a:t>
            </a:r>
            <a:r>
              <a:rPr kumimoji="0" lang="en-US" altLang="ja-JP" sz="1600" b="1" dirty="0">
                <a:latin typeface="メイリオ" panose="020B0604030504040204" pitchFamily="50" charset="-128"/>
                <a:ea typeface="メイリオ" panose="020B0604030504040204" pitchFamily="50" charset="-128"/>
                <a:cs typeface="メイリオ" panose="020B0604030504040204" pitchFamily="50" charset="-128"/>
              </a:rPr>
              <a:t>709</a:t>
            </a:r>
            <a:r>
              <a:rPr kumimoji="0"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条の不法行為責任</a:t>
            </a:r>
            <a:endParaRPr kumimoji="0" lang="en-US" altLang="ja-JP" sz="1600" b="1" dirty="0">
              <a:latin typeface="メイリオ" panose="020B0604030504040204" pitchFamily="50" charset="-128"/>
              <a:ea typeface="メイリオ" panose="020B0604030504040204" pitchFamily="50" charset="-128"/>
              <a:cs typeface="メイリオ" panose="020B0604030504040204" pitchFamily="50" charset="-128"/>
            </a:endParaRPr>
          </a:p>
          <a:p>
            <a:pPr indent="0">
              <a:buFont typeface="Wingdings" panose="05000000000000000000" pitchFamily="2" charset="2"/>
              <a:buNone/>
              <a:defRPr/>
            </a:pPr>
            <a:r>
              <a:rPr kumimoji="0" lang="en-US" altLang="ja-JP" sz="1600" b="1" dirty="0">
                <a:latin typeface="メイリオ" panose="020B0604030504040204" pitchFamily="50" charset="-128"/>
                <a:ea typeface="メイリオ" panose="020B0604030504040204" pitchFamily="50" charset="-128"/>
                <a:cs typeface="メイリオ" panose="020B0604030504040204" pitchFamily="50" charset="-128"/>
              </a:rPr>
              <a:t>		</a:t>
            </a:r>
            <a:r>
              <a:rPr kumimoji="0"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　　（会社には）　　民法</a:t>
            </a:r>
            <a:r>
              <a:rPr kumimoji="0" lang="en-US" altLang="ja-JP" sz="1600" b="1" dirty="0">
                <a:latin typeface="メイリオ" panose="020B0604030504040204" pitchFamily="50" charset="-128"/>
                <a:ea typeface="メイリオ" panose="020B0604030504040204" pitchFamily="50" charset="-128"/>
                <a:cs typeface="メイリオ" panose="020B0604030504040204" pitchFamily="50" charset="-128"/>
              </a:rPr>
              <a:t>415</a:t>
            </a:r>
            <a:r>
              <a:rPr kumimoji="0"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条の債務不履行責任（安全配慮義務違反）</a:t>
            </a:r>
            <a:endParaRPr kumimoji="0" lang="en-US" altLang="ja-JP" sz="1600" b="1" dirty="0">
              <a:latin typeface="メイリオ" panose="020B0604030504040204" pitchFamily="50" charset="-128"/>
              <a:ea typeface="メイリオ" panose="020B0604030504040204" pitchFamily="50" charset="-128"/>
              <a:cs typeface="メイリオ" panose="020B0604030504040204" pitchFamily="50" charset="-128"/>
            </a:endParaRPr>
          </a:p>
          <a:p>
            <a:pPr indent="0">
              <a:buFont typeface="Wingdings" panose="05000000000000000000" pitchFamily="2" charset="2"/>
              <a:buNone/>
              <a:defRPr/>
            </a:pPr>
            <a:r>
              <a:rPr kumimoji="0"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　　　　　　　　　　　　　　　　　  民法</a:t>
            </a:r>
            <a:r>
              <a:rPr kumimoji="0" lang="en-US" altLang="ja-JP" sz="1600" b="1" dirty="0">
                <a:latin typeface="メイリオ" panose="020B0604030504040204" pitchFamily="50" charset="-128"/>
                <a:ea typeface="メイリオ" panose="020B0604030504040204" pitchFamily="50" charset="-128"/>
                <a:cs typeface="メイリオ" panose="020B0604030504040204" pitchFamily="50" charset="-128"/>
              </a:rPr>
              <a:t>715</a:t>
            </a:r>
            <a:r>
              <a:rPr kumimoji="0"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条の使用者責任</a:t>
            </a:r>
            <a:endParaRPr kumimoji="0" lang="en-US" altLang="ja-JP" sz="1600" b="1" dirty="0">
              <a:latin typeface="メイリオ" panose="020B0604030504040204" pitchFamily="50" charset="-128"/>
              <a:ea typeface="メイリオ" panose="020B0604030504040204" pitchFamily="50" charset="-128"/>
              <a:cs typeface="メイリオ" panose="020B0604030504040204" pitchFamily="50" charset="-128"/>
            </a:endParaRPr>
          </a:p>
          <a:p>
            <a:pPr indent="0">
              <a:buFont typeface="Wingdings" panose="05000000000000000000" pitchFamily="2" charset="2"/>
              <a:buNone/>
              <a:defRPr/>
            </a:pPr>
            <a:r>
              <a:rPr kumimoji="0" lang="ja-JP" altLang="en-US" sz="1600" dirty="0">
                <a:latin typeface="メイリオ" panose="020B0604030504040204" pitchFamily="50" charset="-128"/>
                <a:ea typeface="メイリオ" panose="020B0604030504040204" pitchFamily="50" charset="-128"/>
                <a:cs typeface="メイリオ" panose="020B0604030504040204" pitchFamily="50" charset="-128"/>
              </a:rPr>
              <a:t>刑事罰に課せられる</a:t>
            </a:r>
            <a:endParaRPr kumimoji="0"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indent="260350">
              <a:lnSpc>
                <a:spcPct val="150000"/>
              </a:lnSpc>
              <a:buFont typeface="Wingdings" panose="05000000000000000000" pitchFamily="2" charset="2"/>
              <a:buChar char="ü"/>
              <a:defRPr/>
            </a:pPr>
            <a:r>
              <a:rPr kumimoji="0"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刑事罰：名誉棄損、侮辱罪、脅迫罪、暴行罪、傷害罪等</a:t>
            </a:r>
            <a:endParaRPr kumimoji="0" lang="en-US" altLang="ja-JP" sz="1600" b="1" dirty="0">
              <a:latin typeface="メイリオ" panose="020B0604030504040204" pitchFamily="50" charset="-128"/>
              <a:ea typeface="メイリオ" panose="020B0604030504040204" pitchFamily="50" charset="-128"/>
              <a:cs typeface="メイリオ" panose="020B0604030504040204" pitchFamily="50" charset="-128"/>
            </a:endParaRPr>
          </a:p>
          <a:p>
            <a:pPr marL="0" indent="0">
              <a:lnSpc>
                <a:spcPct val="150000"/>
              </a:lnSpc>
              <a:buFont typeface="Wingdings" panose="05000000000000000000" pitchFamily="2" charset="2"/>
              <a:buNone/>
              <a:defRPr/>
            </a:pPr>
            <a:r>
              <a:rPr kumimoji="0" lang="ja-JP" altLang="en-US" sz="1600" dirty="0">
                <a:latin typeface="メイリオ" panose="020B0604030504040204" pitchFamily="50" charset="-128"/>
                <a:ea typeface="メイリオ" panose="020B0604030504040204" pitchFamily="50" charset="-128"/>
                <a:cs typeface="メイリオ" panose="020B0604030504040204" pitchFamily="50" charset="-128"/>
              </a:rPr>
              <a:t>　社会的信用、社会的地位を失う。自身の家庭が崩壊する。</a:t>
            </a:r>
            <a:endParaRPr kumimoji="0"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530225" indent="-255588">
              <a:buFont typeface="Wingdings" panose="05000000000000000000" pitchFamily="2" charset="2"/>
              <a:buChar char="ü"/>
              <a:defRPr/>
            </a:pPr>
            <a:r>
              <a:rPr kumimoji="0"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懲罰規定（就業規則●条参照）：「減給」「降格」「譴責」「出勤停止」「諭旨解雇」</a:t>
            </a:r>
            <a:br>
              <a:rPr kumimoji="0" lang="en-US" altLang="ja-JP" sz="1600" b="1" dirty="0">
                <a:latin typeface="メイリオ" panose="020B0604030504040204" pitchFamily="50" charset="-128"/>
                <a:ea typeface="メイリオ" panose="020B0604030504040204" pitchFamily="50" charset="-128"/>
                <a:cs typeface="メイリオ" panose="020B0604030504040204" pitchFamily="50" charset="-128"/>
              </a:rPr>
            </a:br>
            <a:r>
              <a:rPr kumimoji="0" lang="en-US" altLang="ja-JP" sz="1600" b="1" dirty="0">
                <a:latin typeface="メイリオ" panose="020B0604030504040204" pitchFamily="50" charset="-128"/>
                <a:ea typeface="メイリオ" panose="020B0604030504040204" pitchFamily="50" charset="-128"/>
                <a:cs typeface="メイリオ" panose="020B0604030504040204" pitchFamily="50" charset="-128"/>
              </a:rPr>
              <a:t>			</a:t>
            </a:r>
            <a:r>
              <a:rPr kumimoji="0"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　　 「懲戒解雇」等</a:t>
            </a:r>
            <a:endParaRPr kumimoji="0" lang="ja-JP" altLang="en-US" sz="2400" b="1"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18224310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テキスト ボックス 16"/>
          <p:cNvSpPr txBox="1"/>
          <p:nvPr/>
        </p:nvSpPr>
        <p:spPr>
          <a:xfrm>
            <a:off x="364029" y="754022"/>
            <a:ext cx="8824291" cy="523220"/>
          </a:xfrm>
          <a:prstGeom prst="rect">
            <a:avLst/>
          </a:prstGeom>
          <a:noFill/>
        </p:spPr>
        <p:txBody>
          <a:bodyPr wrap="square" rtlCol="0">
            <a:spAutoFit/>
          </a:bodyPr>
          <a:lstStyle/>
          <a:p>
            <a:r>
              <a:rPr lang="ja-JP" altLang="en-US" sz="2800" dirty="0">
                <a:latin typeface="メイリオ" panose="020B0604030504040204" pitchFamily="50" charset="-128"/>
                <a:ea typeface="メイリオ" panose="020B0604030504040204" pitchFamily="50" charset="-128"/>
              </a:rPr>
              <a:t>パワーハラスメント関係の裁判例から考える</a:t>
            </a:r>
            <a:endParaRPr lang="en-US" altLang="ja-JP" sz="2800" dirty="0">
              <a:solidFill>
                <a:srgbClr val="000000"/>
              </a:solidFill>
              <a:latin typeface="メイリオ" pitchFamily="50" charset="-128"/>
              <a:ea typeface="メイリオ" pitchFamily="50" charset="-128"/>
              <a:cs typeface="メイリオ" pitchFamily="50" charset="-128"/>
            </a:endParaRPr>
          </a:p>
        </p:txBody>
      </p:sp>
      <p:graphicFrame>
        <p:nvGraphicFramePr>
          <p:cNvPr id="9" name="表 8">
            <a:extLst>
              <a:ext uri="{FF2B5EF4-FFF2-40B4-BE49-F238E27FC236}">
                <a16:creationId xmlns:a16="http://schemas.microsoft.com/office/drawing/2014/main" id="{F7BF75A9-ED9C-4AC5-B744-1C9B8FBBE532}"/>
              </a:ext>
            </a:extLst>
          </p:cNvPr>
          <p:cNvGraphicFramePr>
            <a:graphicFrameLocks noGrp="1"/>
          </p:cNvGraphicFramePr>
          <p:nvPr>
            <p:extLst>
              <p:ext uri="{D42A27DB-BD31-4B8C-83A1-F6EECF244321}">
                <p14:modId xmlns:p14="http://schemas.microsoft.com/office/powerpoint/2010/main" val="4126999874"/>
              </p:ext>
            </p:extLst>
          </p:nvPr>
        </p:nvGraphicFramePr>
        <p:xfrm>
          <a:off x="571501" y="1277242"/>
          <a:ext cx="8915400" cy="4826736"/>
        </p:xfrm>
        <a:graphic>
          <a:graphicData uri="http://schemas.openxmlformats.org/drawingml/2006/table">
            <a:tbl>
              <a:tblPr>
                <a:tableStyleId>{5C22544A-7EE6-4342-B048-85BDC9FD1C3A}</a:tableStyleId>
              </a:tblPr>
              <a:tblGrid>
                <a:gridCol w="952791">
                  <a:extLst>
                    <a:ext uri="{9D8B030D-6E8A-4147-A177-3AD203B41FA5}">
                      <a16:colId xmlns:a16="http://schemas.microsoft.com/office/drawing/2014/main" val="20000"/>
                    </a:ext>
                  </a:extLst>
                </a:gridCol>
                <a:gridCol w="7962609">
                  <a:extLst>
                    <a:ext uri="{9D8B030D-6E8A-4147-A177-3AD203B41FA5}">
                      <a16:colId xmlns:a16="http://schemas.microsoft.com/office/drawing/2014/main" val="20001"/>
                    </a:ext>
                  </a:extLst>
                </a:gridCol>
              </a:tblGrid>
              <a:tr h="309313">
                <a:tc gridSpan="2">
                  <a:txBody>
                    <a:bodyPr/>
                    <a:lstStyle/>
                    <a:p>
                      <a:pPr algn="l" fontAlgn="ctr"/>
                      <a:r>
                        <a:rPr lang="ja-JP" altLang="en-US" sz="1400" b="1" u="none" strike="noStrike" dirty="0">
                          <a:solidFill>
                            <a:schemeClr val="bg1"/>
                          </a:solidFill>
                          <a:effectLst/>
                        </a:rPr>
                        <a:t>上司の注意指導等とパワーハラスメント（東京地裁八王子支部判決平成</a:t>
                      </a:r>
                      <a:r>
                        <a:rPr lang="en-US" altLang="ja-JP" sz="1400" b="1" u="none" strike="noStrike" dirty="0">
                          <a:solidFill>
                            <a:schemeClr val="bg1"/>
                          </a:solidFill>
                          <a:effectLst/>
                        </a:rPr>
                        <a:t>2</a:t>
                      </a:r>
                      <a:r>
                        <a:rPr lang="ja-JP" altLang="en-US" sz="1400" b="1" u="none" strike="noStrike" dirty="0">
                          <a:solidFill>
                            <a:schemeClr val="bg1"/>
                          </a:solidFill>
                          <a:effectLst/>
                        </a:rPr>
                        <a:t>年</a:t>
                      </a:r>
                      <a:r>
                        <a:rPr lang="en-US" altLang="ja-JP" sz="1400" b="1" u="none" strike="noStrike" dirty="0">
                          <a:solidFill>
                            <a:schemeClr val="bg1"/>
                          </a:solidFill>
                          <a:effectLst/>
                        </a:rPr>
                        <a:t>2</a:t>
                      </a:r>
                      <a:r>
                        <a:rPr lang="ja-JP" altLang="en-US" sz="1400" b="1" u="none" strike="noStrike" dirty="0">
                          <a:solidFill>
                            <a:schemeClr val="bg1"/>
                          </a:solidFill>
                          <a:effectLst/>
                        </a:rPr>
                        <a:t>月</a:t>
                      </a:r>
                      <a:r>
                        <a:rPr lang="en-US" altLang="ja-JP" sz="1400" b="1" u="none" strike="noStrike" dirty="0">
                          <a:solidFill>
                            <a:schemeClr val="bg1"/>
                          </a:solidFill>
                          <a:effectLst/>
                        </a:rPr>
                        <a:t>1</a:t>
                      </a:r>
                      <a:r>
                        <a:rPr lang="ja-JP" altLang="en-US" sz="1400" b="1" u="none" strike="noStrike" dirty="0">
                          <a:solidFill>
                            <a:schemeClr val="bg1"/>
                          </a:solidFill>
                          <a:effectLst/>
                        </a:rPr>
                        <a:t>日 労判</a:t>
                      </a:r>
                      <a:r>
                        <a:rPr lang="en-US" altLang="ja-JP" sz="1400" b="1" u="none" strike="noStrike" dirty="0">
                          <a:solidFill>
                            <a:schemeClr val="bg1"/>
                          </a:solidFill>
                          <a:effectLst/>
                        </a:rPr>
                        <a:t>558-68</a:t>
                      </a:r>
                      <a:r>
                        <a:rPr lang="ja-JP" altLang="en-US" sz="1400" b="1" u="none" strike="noStrike" dirty="0">
                          <a:solidFill>
                            <a:schemeClr val="bg1"/>
                          </a:solidFill>
                          <a:effectLst/>
                        </a:rPr>
                        <a:t>）</a:t>
                      </a:r>
                      <a:endParaRPr lang="ja-JP" altLang="en-US" sz="1400" b="1" i="0" u="none" strike="noStrike" dirty="0">
                        <a:solidFill>
                          <a:schemeClr val="bg1"/>
                        </a:solidFill>
                        <a:effectLst/>
                        <a:latin typeface="ＭＳ Ｐゴシック"/>
                      </a:endParaRPr>
                    </a:p>
                  </a:txBody>
                  <a:tcPr marL="7406" marR="7406" marT="7406" marB="0" anchor="ctr">
                    <a:solidFill>
                      <a:schemeClr val="tx2"/>
                    </a:solidFill>
                  </a:tcPr>
                </a:tc>
                <a:tc hMerge="1">
                  <a:txBody>
                    <a:bodyPr/>
                    <a:lstStyle/>
                    <a:p>
                      <a:endParaRPr kumimoji="1" lang="ja-JP" altLang="en-US"/>
                    </a:p>
                  </a:txBody>
                  <a:tcPr/>
                </a:tc>
                <a:extLst>
                  <a:ext uri="{0D108BD9-81ED-4DB2-BD59-A6C34878D82A}">
                    <a16:rowId xmlns:a16="http://schemas.microsoft.com/office/drawing/2014/main" val="10000"/>
                  </a:ext>
                </a:extLst>
              </a:tr>
              <a:tr h="697155">
                <a:tc>
                  <a:txBody>
                    <a:bodyPr/>
                    <a:lstStyle/>
                    <a:p>
                      <a:pPr algn="l" fontAlgn="ctr"/>
                      <a:r>
                        <a:rPr lang="ja-JP" altLang="en-US" sz="1400" u="none" strike="noStrike" dirty="0">
                          <a:solidFill>
                            <a:schemeClr val="tx1"/>
                          </a:solidFill>
                          <a:effectLst/>
                        </a:rPr>
                        <a:t>概　　要：</a:t>
                      </a:r>
                      <a:endParaRPr lang="ja-JP" altLang="en-US" sz="1400" b="0" i="0" u="none" strike="noStrike" dirty="0">
                        <a:solidFill>
                          <a:schemeClr val="tx1"/>
                        </a:solidFill>
                        <a:effectLst/>
                        <a:latin typeface="ＭＳ Ｐゴシック"/>
                      </a:endParaRPr>
                    </a:p>
                  </a:txBody>
                  <a:tcPr marL="7406" marR="7406" marT="7406" marB="0" anchor="ctr">
                    <a:solidFill>
                      <a:schemeClr val="accent3">
                        <a:lumMod val="20000"/>
                        <a:lumOff val="80000"/>
                      </a:schemeClr>
                    </a:solidFill>
                  </a:tcPr>
                </a:tc>
                <a:tc>
                  <a:txBody>
                    <a:bodyPr/>
                    <a:lstStyle/>
                    <a:p>
                      <a:pPr algn="l" fontAlgn="ctr"/>
                      <a:r>
                        <a:rPr lang="ja-JP" altLang="en-US" sz="1400" u="none" strike="noStrike" dirty="0">
                          <a:solidFill>
                            <a:schemeClr val="tx1"/>
                          </a:solidFill>
                          <a:effectLst/>
                        </a:rPr>
                        <a:t>製造業</a:t>
                      </a:r>
                      <a:r>
                        <a:rPr lang="en-US" altLang="ja-JP" sz="1400" u="none" strike="noStrike" dirty="0">
                          <a:solidFill>
                            <a:schemeClr val="tx1"/>
                          </a:solidFill>
                          <a:effectLst/>
                        </a:rPr>
                        <a:t>A</a:t>
                      </a:r>
                      <a:r>
                        <a:rPr lang="ja-JP" altLang="en-US" sz="1400" u="none" strike="noStrike" dirty="0">
                          <a:solidFill>
                            <a:schemeClr val="tx1"/>
                          </a:solidFill>
                          <a:effectLst/>
                        </a:rPr>
                        <a:t>社の工場に勤務していた</a:t>
                      </a:r>
                      <a:r>
                        <a:rPr lang="en-US" altLang="ja-JP" sz="1400" u="none" strike="noStrike" dirty="0">
                          <a:solidFill>
                            <a:schemeClr val="tx1"/>
                          </a:solidFill>
                          <a:effectLst/>
                        </a:rPr>
                        <a:t>B</a:t>
                      </a:r>
                      <a:r>
                        <a:rPr lang="ja-JP" altLang="en-US" sz="1400" u="none" strike="noStrike" dirty="0">
                          <a:solidFill>
                            <a:schemeClr val="tx1"/>
                          </a:solidFill>
                          <a:effectLst/>
                        </a:rPr>
                        <a:t>の後片付けの不備、伝言による年休申請に対し、上司</a:t>
                      </a:r>
                      <a:r>
                        <a:rPr lang="en-US" altLang="ja-JP" sz="1400" u="none" strike="noStrike" dirty="0">
                          <a:solidFill>
                            <a:schemeClr val="tx1"/>
                          </a:solidFill>
                          <a:effectLst/>
                        </a:rPr>
                        <a:t>C</a:t>
                      </a:r>
                      <a:r>
                        <a:rPr lang="ja-JP" altLang="en-US" sz="1400" u="none" strike="noStrike" dirty="0">
                          <a:solidFill>
                            <a:schemeClr val="tx1"/>
                          </a:solidFill>
                          <a:effectLst/>
                        </a:rPr>
                        <a:t>が</a:t>
                      </a:r>
                      <a:r>
                        <a:rPr lang="en-US" altLang="ja-JP" sz="1400" u="none" strike="noStrike" dirty="0">
                          <a:solidFill>
                            <a:schemeClr val="tx1"/>
                          </a:solidFill>
                          <a:effectLst/>
                        </a:rPr>
                        <a:t>B</a:t>
                      </a:r>
                      <a:r>
                        <a:rPr lang="ja-JP" altLang="en-US" sz="1400" u="none" strike="noStrike" dirty="0">
                          <a:solidFill>
                            <a:schemeClr val="tx1"/>
                          </a:solidFill>
                          <a:effectLst/>
                        </a:rPr>
                        <a:t>に対して反省文の提出等の注意指導を行った。</a:t>
                      </a:r>
                      <a:r>
                        <a:rPr lang="en-US" altLang="ja-JP" sz="1400" u="none" strike="noStrike" dirty="0">
                          <a:solidFill>
                            <a:schemeClr val="tx1"/>
                          </a:solidFill>
                          <a:effectLst/>
                        </a:rPr>
                        <a:t>B</a:t>
                      </a:r>
                      <a:r>
                        <a:rPr lang="ja-JP" altLang="en-US" sz="1400" u="none" strike="noStrike" dirty="0">
                          <a:solidFill>
                            <a:schemeClr val="tx1"/>
                          </a:solidFill>
                          <a:effectLst/>
                        </a:rPr>
                        <a:t>は「</a:t>
                      </a:r>
                      <a:r>
                        <a:rPr lang="en-US" altLang="ja-JP" sz="1400" u="none" strike="noStrike" dirty="0">
                          <a:solidFill>
                            <a:schemeClr val="tx1"/>
                          </a:solidFill>
                          <a:effectLst/>
                        </a:rPr>
                        <a:t>C</a:t>
                      </a:r>
                      <a:r>
                        <a:rPr lang="ja-JP" altLang="en-US" sz="1400" u="none" strike="noStrike" dirty="0">
                          <a:solidFill>
                            <a:schemeClr val="tx1"/>
                          </a:solidFill>
                          <a:effectLst/>
                        </a:rPr>
                        <a:t>の常軌を逸した言動により人格権を侵害された」と主張して</a:t>
                      </a:r>
                      <a:r>
                        <a:rPr lang="en-US" altLang="ja-JP" sz="1400" u="none" strike="noStrike" dirty="0">
                          <a:solidFill>
                            <a:schemeClr val="tx1"/>
                          </a:solidFill>
                          <a:effectLst/>
                        </a:rPr>
                        <a:t>A</a:t>
                      </a:r>
                      <a:r>
                        <a:rPr lang="ja-JP" altLang="en-US" sz="1400" u="none" strike="noStrike" dirty="0">
                          <a:solidFill>
                            <a:schemeClr val="tx1"/>
                          </a:solidFill>
                          <a:effectLst/>
                        </a:rPr>
                        <a:t>社及び</a:t>
                      </a:r>
                      <a:r>
                        <a:rPr lang="en-US" altLang="ja-JP" sz="1400" u="none" strike="noStrike" dirty="0">
                          <a:solidFill>
                            <a:schemeClr val="tx1"/>
                          </a:solidFill>
                          <a:effectLst/>
                        </a:rPr>
                        <a:t>C</a:t>
                      </a:r>
                      <a:r>
                        <a:rPr lang="ja-JP" altLang="en-US" sz="1400" u="none" strike="noStrike" dirty="0">
                          <a:solidFill>
                            <a:schemeClr val="tx1"/>
                          </a:solidFill>
                          <a:effectLst/>
                        </a:rPr>
                        <a:t>に対し、民事上の損害賠償請求をした。</a:t>
                      </a:r>
                      <a:endParaRPr lang="ja-JP" altLang="en-US" sz="1400" b="0" i="0" u="none" strike="noStrike" dirty="0">
                        <a:solidFill>
                          <a:schemeClr val="tx1"/>
                        </a:solidFill>
                        <a:effectLst/>
                        <a:latin typeface="ＭＳ Ｐゴシック"/>
                      </a:endParaRPr>
                    </a:p>
                  </a:txBody>
                  <a:tcPr marL="7406" marR="7406" marT="7406" marB="0" anchor="ctr">
                    <a:solidFill>
                      <a:schemeClr val="accent3">
                        <a:lumMod val="20000"/>
                        <a:lumOff val="80000"/>
                      </a:schemeClr>
                    </a:solidFill>
                  </a:tcPr>
                </a:tc>
                <a:extLst>
                  <a:ext uri="{0D108BD9-81ED-4DB2-BD59-A6C34878D82A}">
                    <a16:rowId xmlns:a16="http://schemas.microsoft.com/office/drawing/2014/main" val="10001"/>
                  </a:ext>
                </a:extLst>
              </a:tr>
              <a:tr h="926882">
                <a:tc>
                  <a:txBody>
                    <a:bodyPr/>
                    <a:lstStyle/>
                    <a:p>
                      <a:pPr algn="l" fontAlgn="ctr"/>
                      <a:r>
                        <a:rPr lang="ja-JP" altLang="en-US" sz="1400" u="none" strike="noStrike" dirty="0">
                          <a:solidFill>
                            <a:schemeClr val="tx1"/>
                          </a:solidFill>
                          <a:effectLst/>
                        </a:rPr>
                        <a:t>判決内容：</a:t>
                      </a:r>
                      <a:endParaRPr lang="ja-JP" altLang="en-US" sz="1400" b="0" i="0" u="none" strike="noStrike" dirty="0">
                        <a:solidFill>
                          <a:schemeClr val="tx1"/>
                        </a:solidFill>
                        <a:effectLst/>
                        <a:latin typeface="ＭＳ Ｐゴシック"/>
                      </a:endParaRPr>
                    </a:p>
                  </a:txBody>
                  <a:tcPr marL="7406" marR="7406" marT="7406" marB="0" anchor="ctr">
                    <a:solidFill>
                      <a:schemeClr val="accent3">
                        <a:lumMod val="40000"/>
                        <a:lumOff val="60000"/>
                      </a:schemeClr>
                    </a:solidFill>
                  </a:tcPr>
                </a:tc>
                <a:tc>
                  <a:txBody>
                    <a:bodyPr/>
                    <a:lstStyle/>
                    <a:p>
                      <a:pPr algn="l" fontAlgn="ctr"/>
                      <a:r>
                        <a:rPr lang="ja-JP" altLang="en-US" sz="1400" u="none" strike="noStrike" dirty="0">
                          <a:solidFill>
                            <a:schemeClr val="tx1"/>
                          </a:solidFill>
                          <a:effectLst/>
                        </a:rPr>
                        <a:t> </a:t>
                      </a:r>
                      <a:r>
                        <a:rPr lang="ja-JP" altLang="en-US" sz="1400" u="sng" strike="noStrike" dirty="0">
                          <a:solidFill>
                            <a:schemeClr val="tx1"/>
                          </a:solidFill>
                          <a:effectLst/>
                        </a:rPr>
                        <a:t>上司には所属の従業員を指導し監督する権限</a:t>
                      </a:r>
                      <a:r>
                        <a:rPr lang="ja-JP" altLang="en-US" sz="1400" u="none" strike="noStrike" dirty="0">
                          <a:solidFill>
                            <a:schemeClr val="tx1"/>
                          </a:solidFill>
                          <a:effectLst/>
                        </a:rPr>
                        <a:t>があり、注意したり、叱責したことは指導監督する上で必要な範囲内の行為とした上で、本件の場合は、</a:t>
                      </a:r>
                      <a:r>
                        <a:rPr lang="en-US" altLang="ja-JP" sz="1400" u="none" strike="noStrike" dirty="0">
                          <a:solidFill>
                            <a:schemeClr val="tx1"/>
                          </a:solidFill>
                          <a:effectLst/>
                        </a:rPr>
                        <a:t>C</a:t>
                      </a:r>
                      <a:r>
                        <a:rPr lang="ja-JP" altLang="en-US" sz="1400" u="none" strike="noStrike" dirty="0">
                          <a:solidFill>
                            <a:schemeClr val="tx1"/>
                          </a:solidFill>
                          <a:effectLst/>
                        </a:rPr>
                        <a:t>の、</a:t>
                      </a:r>
                      <a:r>
                        <a:rPr lang="ja-JP" altLang="en-US" sz="1400" u="sng" strike="noStrike" dirty="0">
                          <a:solidFill>
                            <a:schemeClr val="tx1"/>
                          </a:solidFill>
                          <a:effectLst/>
                        </a:rPr>
                        <a:t>反省書の作成や後片付けの再現等を求めた行為は、指導監督権の行使としては、裁量の範囲を逸脱し、違法性を帯びる</a:t>
                      </a:r>
                      <a:r>
                        <a:rPr lang="ja-JP" altLang="en-US" sz="1400" u="none" strike="noStrike" dirty="0">
                          <a:solidFill>
                            <a:schemeClr val="tx1"/>
                          </a:solidFill>
                          <a:effectLst/>
                        </a:rPr>
                        <a:t>に至るとして、</a:t>
                      </a:r>
                      <a:r>
                        <a:rPr lang="en-US" altLang="ja-JP" sz="1400" u="none" strike="noStrike" dirty="0">
                          <a:solidFill>
                            <a:schemeClr val="tx1"/>
                          </a:solidFill>
                          <a:effectLst/>
                        </a:rPr>
                        <a:t>A</a:t>
                      </a:r>
                      <a:r>
                        <a:rPr lang="ja-JP" altLang="en-US" sz="1400" u="none" strike="noStrike" dirty="0">
                          <a:solidFill>
                            <a:schemeClr val="tx1"/>
                          </a:solidFill>
                          <a:effectLst/>
                        </a:rPr>
                        <a:t>社と</a:t>
                      </a:r>
                      <a:r>
                        <a:rPr lang="en-US" altLang="ja-JP" sz="1400" u="none" strike="noStrike" dirty="0">
                          <a:solidFill>
                            <a:schemeClr val="tx1"/>
                          </a:solidFill>
                          <a:effectLst/>
                        </a:rPr>
                        <a:t>C</a:t>
                      </a:r>
                      <a:r>
                        <a:rPr lang="ja-JP" altLang="en-US" sz="1400" u="none" strike="noStrike" dirty="0">
                          <a:solidFill>
                            <a:schemeClr val="tx1"/>
                          </a:solidFill>
                          <a:effectLst/>
                        </a:rPr>
                        <a:t>に損害を賠償するよう判示した。</a:t>
                      </a:r>
                      <a:endParaRPr lang="ja-JP" altLang="en-US" sz="1400" b="0" i="0" u="none" strike="noStrike" dirty="0">
                        <a:solidFill>
                          <a:schemeClr val="tx1"/>
                        </a:solidFill>
                        <a:effectLst/>
                        <a:latin typeface="ＭＳ Ｐゴシック"/>
                      </a:endParaRPr>
                    </a:p>
                  </a:txBody>
                  <a:tcPr marL="7406" marR="7406" marT="7406" marB="0" anchor="ctr">
                    <a:solidFill>
                      <a:schemeClr val="accent3">
                        <a:lumMod val="40000"/>
                        <a:lumOff val="60000"/>
                      </a:schemeClr>
                    </a:solidFill>
                  </a:tcPr>
                </a:tc>
                <a:extLst>
                  <a:ext uri="{0D108BD9-81ED-4DB2-BD59-A6C34878D82A}">
                    <a16:rowId xmlns:a16="http://schemas.microsoft.com/office/drawing/2014/main" val="10002"/>
                  </a:ext>
                </a:extLst>
              </a:tr>
              <a:tr h="333260">
                <a:tc gridSpan="2">
                  <a:txBody>
                    <a:bodyPr/>
                    <a:lstStyle/>
                    <a:p>
                      <a:pPr algn="l" fontAlgn="ctr"/>
                      <a:r>
                        <a:rPr lang="ja-JP" altLang="en-US" sz="1400" b="1" u="none" strike="noStrike" dirty="0">
                          <a:solidFill>
                            <a:schemeClr val="bg1"/>
                          </a:solidFill>
                          <a:effectLst/>
                        </a:rPr>
                        <a:t>先輩によるいじめと会社の法的な責任（さいたま地裁判決平成</a:t>
                      </a:r>
                      <a:r>
                        <a:rPr lang="en-US" altLang="ja-JP" sz="1400" b="1" u="none" strike="noStrike" dirty="0">
                          <a:solidFill>
                            <a:schemeClr val="bg1"/>
                          </a:solidFill>
                          <a:effectLst/>
                        </a:rPr>
                        <a:t>16</a:t>
                      </a:r>
                      <a:r>
                        <a:rPr lang="ja-JP" altLang="en-US" sz="1400" b="1" u="none" strike="noStrike" dirty="0">
                          <a:solidFill>
                            <a:schemeClr val="bg1"/>
                          </a:solidFill>
                          <a:effectLst/>
                        </a:rPr>
                        <a:t>年</a:t>
                      </a:r>
                      <a:r>
                        <a:rPr lang="en-US" altLang="ja-JP" sz="1400" b="1" u="none" strike="noStrike" dirty="0">
                          <a:solidFill>
                            <a:schemeClr val="bg1"/>
                          </a:solidFill>
                          <a:effectLst/>
                        </a:rPr>
                        <a:t>9</a:t>
                      </a:r>
                      <a:r>
                        <a:rPr lang="ja-JP" altLang="en-US" sz="1400" b="1" u="none" strike="noStrike" dirty="0">
                          <a:solidFill>
                            <a:schemeClr val="bg1"/>
                          </a:solidFill>
                          <a:effectLst/>
                        </a:rPr>
                        <a:t>月</a:t>
                      </a:r>
                      <a:r>
                        <a:rPr lang="en-US" altLang="ja-JP" sz="1400" b="1" u="none" strike="noStrike" dirty="0">
                          <a:solidFill>
                            <a:schemeClr val="bg1"/>
                          </a:solidFill>
                          <a:effectLst/>
                        </a:rPr>
                        <a:t>24</a:t>
                      </a:r>
                      <a:r>
                        <a:rPr lang="ja-JP" altLang="en-US" sz="1400" b="1" u="none" strike="noStrike" dirty="0">
                          <a:solidFill>
                            <a:schemeClr val="bg1"/>
                          </a:solidFill>
                          <a:effectLst/>
                        </a:rPr>
                        <a:t>日 労判</a:t>
                      </a:r>
                      <a:r>
                        <a:rPr lang="en-US" altLang="ja-JP" sz="1400" b="1" u="none" strike="noStrike" dirty="0">
                          <a:solidFill>
                            <a:schemeClr val="bg1"/>
                          </a:solidFill>
                          <a:effectLst/>
                        </a:rPr>
                        <a:t>883-38</a:t>
                      </a:r>
                      <a:r>
                        <a:rPr lang="ja-JP" altLang="en-US" sz="1400" b="1" u="none" strike="noStrike" dirty="0">
                          <a:solidFill>
                            <a:schemeClr val="bg1"/>
                          </a:solidFill>
                          <a:effectLst/>
                        </a:rPr>
                        <a:t>）　</a:t>
                      </a:r>
                      <a:endParaRPr lang="ja-JP" altLang="en-US" sz="1400" b="1" i="0" u="none" strike="noStrike" dirty="0">
                        <a:solidFill>
                          <a:schemeClr val="bg1"/>
                        </a:solidFill>
                        <a:effectLst/>
                        <a:latin typeface="ＭＳ Ｐゴシック"/>
                      </a:endParaRPr>
                    </a:p>
                  </a:txBody>
                  <a:tcPr marL="7406" marR="7406" marT="7406" marB="0" anchor="ctr">
                    <a:solidFill>
                      <a:schemeClr val="tx2"/>
                    </a:solidFill>
                  </a:tcPr>
                </a:tc>
                <a:tc hMerge="1">
                  <a:txBody>
                    <a:bodyPr/>
                    <a:lstStyle/>
                    <a:p>
                      <a:endParaRPr kumimoji="1" lang="ja-JP" altLang="en-US"/>
                    </a:p>
                  </a:txBody>
                  <a:tcPr/>
                </a:tc>
                <a:extLst>
                  <a:ext uri="{0D108BD9-81ED-4DB2-BD59-A6C34878D82A}">
                    <a16:rowId xmlns:a16="http://schemas.microsoft.com/office/drawing/2014/main" val="10003"/>
                  </a:ext>
                </a:extLst>
              </a:tr>
              <a:tr h="467428">
                <a:tc>
                  <a:txBody>
                    <a:bodyPr/>
                    <a:lstStyle/>
                    <a:p>
                      <a:pPr marL="0" algn="l" defTabSz="1004834" rtl="0" eaLnBrk="1" fontAlgn="ctr" latinLnBrk="0" hangingPunct="1"/>
                      <a:r>
                        <a:rPr kumimoji="1" lang="ja-JP" altLang="en-US" sz="1400" u="none" strike="noStrike" kern="1200" dirty="0">
                          <a:solidFill>
                            <a:schemeClr val="tx1"/>
                          </a:solidFill>
                          <a:effectLst/>
                          <a:latin typeface="+mn-lt"/>
                          <a:ea typeface="+mn-ea"/>
                          <a:cs typeface="+mn-cs"/>
                        </a:rPr>
                        <a:t>概　　要：</a:t>
                      </a:r>
                    </a:p>
                  </a:txBody>
                  <a:tcPr marL="7406" marR="7406" marT="7406" marB="0" anchor="ctr">
                    <a:solidFill>
                      <a:schemeClr val="accent3">
                        <a:lumMod val="20000"/>
                        <a:lumOff val="80000"/>
                      </a:schemeClr>
                    </a:solidFill>
                  </a:tcPr>
                </a:tc>
                <a:tc>
                  <a:txBody>
                    <a:bodyPr/>
                    <a:lstStyle/>
                    <a:p>
                      <a:pPr marL="0" algn="l" defTabSz="1004834" rtl="0" eaLnBrk="1" fontAlgn="ctr" latinLnBrk="0" hangingPunct="1"/>
                      <a:r>
                        <a:rPr kumimoji="1" lang="ja-JP" altLang="en-US" sz="1400" u="none" strike="noStrike" kern="1200" dirty="0">
                          <a:solidFill>
                            <a:schemeClr val="tx1"/>
                          </a:solidFill>
                          <a:effectLst/>
                          <a:latin typeface="+mn-lt"/>
                          <a:ea typeface="+mn-ea"/>
                          <a:cs typeface="+mn-cs"/>
                        </a:rPr>
                        <a:t> </a:t>
                      </a:r>
                      <a:r>
                        <a:rPr kumimoji="1" lang="en-US" altLang="ja-JP" sz="1400" u="none" strike="noStrike" kern="1200" dirty="0">
                          <a:solidFill>
                            <a:schemeClr val="tx1"/>
                          </a:solidFill>
                          <a:effectLst/>
                          <a:latin typeface="+mn-lt"/>
                          <a:ea typeface="+mn-ea"/>
                          <a:cs typeface="+mn-cs"/>
                        </a:rPr>
                        <a:t>D</a:t>
                      </a:r>
                      <a:r>
                        <a:rPr kumimoji="1" lang="ja-JP" altLang="en-US" sz="1400" u="none" strike="noStrike" kern="1200" dirty="0">
                          <a:solidFill>
                            <a:schemeClr val="tx1"/>
                          </a:solidFill>
                          <a:effectLst/>
                          <a:latin typeface="+mn-lt"/>
                          <a:ea typeface="+mn-ea"/>
                          <a:cs typeface="+mn-cs"/>
                        </a:rPr>
                        <a:t>病院に勤務していた看護師</a:t>
                      </a:r>
                      <a:r>
                        <a:rPr kumimoji="1" lang="en-US" altLang="ja-JP" sz="1400" u="none" strike="noStrike" kern="1200" dirty="0">
                          <a:solidFill>
                            <a:schemeClr val="tx1"/>
                          </a:solidFill>
                          <a:effectLst/>
                          <a:latin typeface="+mn-lt"/>
                          <a:ea typeface="+mn-ea"/>
                          <a:cs typeface="+mn-cs"/>
                        </a:rPr>
                        <a:t>E</a:t>
                      </a:r>
                      <a:r>
                        <a:rPr kumimoji="1" lang="ja-JP" altLang="en-US" sz="1400" u="none" strike="noStrike" kern="1200" dirty="0">
                          <a:solidFill>
                            <a:schemeClr val="tx1"/>
                          </a:solidFill>
                          <a:effectLst/>
                          <a:latin typeface="+mn-lt"/>
                          <a:ea typeface="+mn-ea"/>
                          <a:cs typeface="+mn-cs"/>
                        </a:rPr>
                        <a:t>は、先輩看護師の</a:t>
                      </a:r>
                      <a:r>
                        <a:rPr kumimoji="1" lang="en-US" altLang="ja-JP" sz="1400" u="none" strike="noStrike" kern="1200" dirty="0">
                          <a:solidFill>
                            <a:schemeClr val="tx1"/>
                          </a:solidFill>
                          <a:effectLst/>
                          <a:latin typeface="+mn-lt"/>
                          <a:ea typeface="+mn-ea"/>
                          <a:cs typeface="+mn-cs"/>
                        </a:rPr>
                        <a:t>F</a:t>
                      </a:r>
                      <a:r>
                        <a:rPr kumimoji="1" lang="ja-JP" altLang="en-US" sz="1400" u="none" strike="noStrike" kern="1200" dirty="0">
                          <a:solidFill>
                            <a:schemeClr val="tx1"/>
                          </a:solidFill>
                          <a:effectLst/>
                          <a:latin typeface="+mn-lt"/>
                          <a:ea typeface="+mn-ea"/>
                          <a:cs typeface="+mn-cs"/>
                        </a:rPr>
                        <a:t>から飲み会への参加強要や個人的用務の使い走り、暴言等のいじめを受け、自殺した。</a:t>
                      </a:r>
                    </a:p>
                  </a:txBody>
                  <a:tcPr marL="7406" marR="7406" marT="7406" marB="0" anchor="ctr">
                    <a:solidFill>
                      <a:schemeClr val="accent3">
                        <a:lumMod val="20000"/>
                        <a:lumOff val="80000"/>
                      </a:schemeClr>
                    </a:solidFill>
                  </a:tcPr>
                </a:tc>
                <a:extLst>
                  <a:ext uri="{0D108BD9-81ED-4DB2-BD59-A6C34878D82A}">
                    <a16:rowId xmlns:a16="http://schemas.microsoft.com/office/drawing/2014/main" val="10004"/>
                  </a:ext>
                </a:extLst>
              </a:tr>
              <a:tr h="518277">
                <a:tc>
                  <a:txBody>
                    <a:bodyPr/>
                    <a:lstStyle/>
                    <a:p>
                      <a:pPr marL="0" algn="l" defTabSz="1004834" rtl="0" eaLnBrk="1" fontAlgn="ctr" latinLnBrk="0" hangingPunct="1"/>
                      <a:r>
                        <a:rPr kumimoji="1" lang="ja-JP" altLang="en-US" sz="1400" u="none" strike="noStrike" kern="1200" dirty="0">
                          <a:solidFill>
                            <a:schemeClr val="tx1"/>
                          </a:solidFill>
                          <a:effectLst/>
                          <a:latin typeface="+mn-lt"/>
                          <a:ea typeface="+mn-ea"/>
                          <a:cs typeface="+mn-cs"/>
                        </a:rPr>
                        <a:t>判決内容：</a:t>
                      </a:r>
                    </a:p>
                  </a:txBody>
                  <a:tcPr marL="7406" marR="7406" marT="7406" marB="0" anchor="ctr">
                    <a:solidFill>
                      <a:schemeClr val="accent3">
                        <a:lumMod val="40000"/>
                        <a:lumOff val="60000"/>
                      </a:schemeClr>
                    </a:solidFill>
                  </a:tcPr>
                </a:tc>
                <a:tc>
                  <a:txBody>
                    <a:bodyPr/>
                    <a:lstStyle/>
                    <a:p>
                      <a:pPr marL="0" algn="l" defTabSz="1004834" rtl="0" eaLnBrk="1" fontAlgn="ctr" latinLnBrk="0" hangingPunct="1"/>
                      <a:r>
                        <a:rPr kumimoji="1" lang="ja-JP" altLang="en-US" sz="1400" u="none" strike="noStrike" kern="1200" dirty="0">
                          <a:solidFill>
                            <a:schemeClr val="tx1"/>
                          </a:solidFill>
                          <a:effectLst/>
                          <a:latin typeface="+mn-lt"/>
                          <a:ea typeface="+mn-ea"/>
                          <a:cs typeface="+mn-cs"/>
                        </a:rPr>
                        <a:t>判決では</a:t>
                      </a:r>
                      <a:r>
                        <a:rPr kumimoji="1" lang="en-US" altLang="ja-JP" sz="1400" u="none" strike="noStrike" kern="1200" dirty="0">
                          <a:solidFill>
                            <a:schemeClr val="tx1"/>
                          </a:solidFill>
                          <a:effectLst/>
                          <a:latin typeface="+mn-lt"/>
                          <a:ea typeface="+mn-ea"/>
                          <a:cs typeface="+mn-cs"/>
                        </a:rPr>
                        <a:t>F</a:t>
                      </a:r>
                      <a:r>
                        <a:rPr kumimoji="1" lang="ja-JP" altLang="en-US" sz="1400" u="none" strike="noStrike" kern="1200" dirty="0">
                          <a:solidFill>
                            <a:schemeClr val="tx1"/>
                          </a:solidFill>
                          <a:effectLst/>
                          <a:latin typeface="+mn-lt"/>
                          <a:ea typeface="+mn-ea"/>
                          <a:cs typeface="+mn-cs"/>
                        </a:rPr>
                        <a:t>の</a:t>
                      </a:r>
                      <a:r>
                        <a:rPr kumimoji="1" lang="en-US" altLang="ja-JP" sz="1400" u="none" strike="noStrike" kern="1200" dirty="0">
                          <a:solidFill>
                            <a:schemeClr val="tx1"/>
                          </a:solidFill>
                          <a:effectLst/>
                          <a:latin typeface="+mn-lt"/>
                          <a:ea typeface="+mn-ea"/>
                          <a:cs typeface="+mn-cs"/>
                        </a:rPr>
                        <a:t>E</a:t>
                      </a:r>
                      <a:r>
                        <a:rPr kumimoji="1" lang="ja-JP" altLang="en-US" sz="1400" u="none" strike="noStrike" kern="1200" dirty="0">
                          <a:solidFill>
                            <a:schemeClr val="tx1"/>
                          </a:solidFill>
                          <a:effectLst/>
                          <a:latin typeface="+mn-lt"/>
                          <a:ea typeface="+mn-ea"/>
                          <a:cs typeface="+mn-cs"/>
                        </a:rPr>
                        <a:t>に対するいじめを認定し、</a:t>
                      </a:r>
                      <a:r>
                        <a:rPr kumimoji="1" lang="en-US" altLang="ja-JP" sz="1400" u="sng" strike="noStrike" kern="1200" dirty="0">
                          <a:solidFill>
                            <a:schemeClr val="tx1"/>
                          </a:solidFill>
                          <a:effectLst/>
                          <a:latin typeface="+mn-lt"/>
                          <a:ea typeface="+mn-ea"/>
                          <a:cs typeface="+mn-cs"/>
                        </a:rPr>
                        <a:t>F</a:t>
                      </a:r>
                      <a:r>
                        <a:rPr kumimoji="1" lang="ja-JP" altLang="en-US" sz="1400" u="sng" strike="noStrike" kern="1200" dirty="0">
                          <a:solidFill>
                            <a:schemeClr val="tx1"/>
                          </a:solidFill>
                          <a:effectLst/>
                          <a:latin typeface="+mn-lt"/>
                          <a:ea typeface="+mn-ea"/>
                          <a:cs typeface="+mn-cs"/>
                        </a:rPr>
                        <a:t>に</a:t>
                      </a:r>
                      <a:r>
                        <a:rPr kumimoji="1" lang="en-US" altLang="ja-JP" sz="1400" u="sng" strike="noStrike" kern="1200" dirty="0">
                          <a:solidFill>
                            <a:schemeClr val="tx1"/>
                          </a:solidFill>
                          <a:effectLst/>
                          <a:latin typeface="+mn-lt"/>
                          <a:ea typeface="+mn-ea"/>
                          <a:cs typeface="+mn-cs"/>
                        </a:rPr>
                        <a:t>E</a:t>
                      </a:r>
                      <a:r>
                        <a:rPr kumimoji="1" lang="ja-JP" altLang="en-US" sz="1400" u="sng" strike="noStrike" kern="1200" dirty="0">
                          <a:solidFill>
                            <a:schemeClr val="tx1"/>
                          </a:solidFill>
                          <a:effectLst/>
                          <a:latin typeface="+mn-lt"/>
                          <a:ea typeface="+mn-ea"/>
                          <a:cs typeface="+mn-cs"/>
                        </a:rPr>
                        <a:t>の遺族に対する損害を賠償する不法行為責任（民法</a:t>
                      </a:r>
                      <a:r>
                        <a:rPr kumimoji="1" lang="en-US" altLang="ja-JP" sz="1400" u="sng" strike="noStrike" kern="1200" dirty="0">
                          <a:solidFill>
                            <a:schemeClr val="tx1"/>
                          </a:solidFill>
                          <a:effectLst/>
                          <a:latin typeface="+mn-lt"/>
                          <a:ea typeface="+mn-ea"/>
                          <a:cs typeface="+mn-cs"/>
                        </a:rPr>
                        <a:t>709</a:t>
                      </a:r>
                      <a:r>
                        <a:rPr kumimoji="1" lang="ja-JP" altLang="en-US" sz="1400" u="sng" strike="noStrike" kern="1200" dirty="0">
                          <a:solidFill>
                            <a:schemeClr val="tx1"/>
                          </a:solidFill>
                          <a:effectLst/>
                          <a:latin typeface="+mn-lt"/>
                          <a:ea typeface="+mn-ea"/>
                          <a:cs typeface="+mn-cs"/>
                        </a:rPr>
                        <a:t>条）と、勤務先である</a:t>
                      </a:r>
                      <a:r>
                        <a:rPr kumimoji="1" lang="en-US" altLang="ja-JP" sz="1400" u="sng" strike="noStrike" kern="1200" dirty="0">
                          <a:solidFill>
                            <a:schemeClr val="tx1"/>
                          </a:solidFill>
                          <a:effectLst/>
                          <a:latin typeface="+mn-lt"/>
                          <a:ea typeface="+mn-ea"/>
                          <a:cs typeface="+mn-cs"/>
                        </a:rPr>
                        <a:t>D</a:t>
                      </a:r>
                      <a:r>
                        <a:rPr kumimoji="1" lang="ja-JP" altLang="en-US" sz="1400" u="sng" strike="noStrike" kern="1200" dirty="0">
                          <a:solidFill>
                            <a:schemeClr val="tx1"/>
                          </a:solidFill>
                          <a:effectLst/>
                          <a:latin typeface="+mn-lt"/>
                          <a:ea typeface="+mn-ea"/>
                          <a:cs typeface="+mn-cs"/>
                        </a:rPr>
                        <a:t>に対し、安全配慮義務の債務不履行責任（民法</a:t>
                      </a:r>
                      <a:r>
                        <a:rPr kumimoji="1" lang="en-US" altLang="ja-JP" sz="1400" u="sng" strike="noStrike" kern="1200" dirty="0">
                          <a:solidFill>
                            <a:schemeClr val="tx1"/>
                          </a:solidFill>
                          <a:effectLst/>
                          <a:latin typeface="+mn-lt"/>
                          <a:ea typeface="+mn-ea"/>
                          <a:cs typeface="+mn-cs"/>
                        </a:rPr>
                        <a:t>415</a:t>
                      </a:r>
                      <a:r>
                        <a:rPr kumimoji="1" lang="ja-JP" altLang="en-US" sz="1400" u="sng" strike="noStrike" kern="1200" dirty="0">
                          <a:solidFill>
                            <a:schemeClr val="tx1"/>
                          </a:solidFill>
                          <a:effectLst/>
                          <a:latin typeface="+mn-lt"/>
                          <a:ea typeface="+mn-ea"/>
                          <a:cs typeface="+mn-cs"/>
                        </a:rPr>
                        <a:t>条）</a:t>
                      </a:r>
                      <a:r>
                        <a:rPr kumimoji="1" lang="ja-JP" altLang="en-US" sz="1400" u="none" strike="noStrike" kern="1200" dirty="0">
                          <a:solidFill>
                            <a:schemeClr val="tx1"/>
                          </a:solidFill>
                          <a:effectLst/>
                          <a:latin typeface="+mn-lt"/>
                          <a:ea typeface="+mn-ea"/>
                          <a:cs typeface="+mn-cs"/>
                        </a:rPr>
                        <a:t>を認めた。</a:t>
                      </a:r>
                    </a:p>
                  </a:txBody>
                  <a:tcPr marL="7406" marR="7406" marT="7406" marB="0" anchor="ctr">
                    <a:solidFill>
                      <a:schemeClr val="accent3">
                        <a:lumMod val="40000"/>
                        <a:lumOff val="60000"/>
                      </a:schemeClr>
                    </a:solidFill>
                  </a:tcPr>
                </a:tc>
                <a:extLst>
                  <a:ext uri="{0D108BD9-81ED-4DB2-BD59-A6C34878D82A}">
                    <a16:rowId xmlns:a16="http://schemas.microsoft.com/office/drawing/2014/main" val="10005"/>
                  </a:ext>
                </a:extLst>
              </a:tr>
              <a:tr h="409838">
                <a:tc gridSpan="2">
                  <a:txBody>
                    <a:bodyPr/>
                    <a:lstStyle/>
                    <a:p>
                      <a:pPr algn="l" fontAlgn="ctr"/>
                      <a:r>
                        <a:rPr lang="ja-JP" altLang="en-US" sz="1400" b="1" u="none" strike="noStrike" dirty="0">
                          <a:solidFill>
                            <a:schemeClr val="bg1"/>
                          </a:solidFill>
                          <a:effectLst/>
                        </a:rPr>
                        <a:t>内部告発等を契機とした職場いじめと会社の法的責任（富山地裁判決平成</a:t>
                      </a:r>
                      <a:r>
                        <a:rPr lang="en-US" altLang="ja-JP" sz="1400" b="1" u="none" strike="noStrike" dirty="0">
                          <a:solidFill>
                            <a:schemeClr val="bg1"/>
                          </a:solidFill>
                          <a:effectLst/>
                        </a:rPr>
                        <a:t>17</a:t>
                      </a:r>
                      <a:r>
                        <a:rPr lang="ja-JP" altLang="en-US" sz="1400" b="1" u="none" strike="noStrike" dirty="0">
                          <a:solidFill>
                            <a:schemeClr val="bg1"/>
                          </a:solidFill>
                          <a:effectLst/>
                        </a:rPr>
                        <a:t>年</a:t>
                      </a:r>
                      <a:r>
                        <a:rPr lang="en-US" altLang="ja-JP" sz="1400" b="1" u="none" strike="noStrike" dirty="0">
                          <a:solidFill>
                            <a:schemeClr val="bg1"/>
                          </a:solidFill>
                          <a:effectLst/>
                        </a:rPr>
                        <a:t>2</a:t>
                      </a:r>
                      <a:r>
                        <a:rPr lang="ja-JP" altLang="en-US" sz="1400" b="1" u="none" strike="noStrike" dirty="0">
                          <a:solidFill>
                            <a:schemeClr val="bg1"/>
                          </a:solidFill>
                          <a:effectLst/>
                        </a:rPr>
                        <a:t>月</a:t>
                      </a:r>
                      <a:r>
                        <a:rPr lang="en-US" altLang="ja-JP" sz="1400" b="1" u="none" strike="noStrike" dirty="0">
                          <a:solidFill>
                            <a:schemeClr val="bg1"/>
                          </a:solidFill>
                          <a:effectLst/>
                        </a:rPr>
                        <a:t>23</a:t>
                      </a:r>
                      <a:r>
                        <a:rPr lang="ja-JP" altLang="en-US" sz="1400" b="1" u="none" strike="noStrike" dirty="0">
                          <a:solidFill>
                            <a:schemeClr val="bg1"/>
                          </a:solidFill>
                          <a:effectLst/>
                        </a:rPr>
                        <a:t>日 労判</a:t>
                      </a:r>
                      <a:r>
                        <a:rPr lang="en-US" altLang="ja-JP" sz="1400" b="1" u="none" strike="noStrike" dirty="0">
                          <a:solidFill>
                            <a:schemeClr val="bg1"/>
                          </a:solidFill>
                          <a:effectLst/>
                        </a:rPr>
                        <a:t>891-12</a:t>
                      </a:r>
                      <a:r>
                        <a:rPr lang="ja-JP" altLang="en-US" sz="1400" b="1" u="none" strike="noStrike" dirty="0">
                          <a:solidFill>
                            <a:schemeClr val="bg1"/>
                          </a:solidFill>
                          <a:effectLst/>
                        </a:rPr>
                        <a:t>）　</a:t>
                      </a:r>
                      <a:endParaRPr lang="ja-JP" altLang="en-US" sz="1400" b="1" i="0" u="none" strike="noStrike" dirty="0">
                        <a:solidFill>
                          <a:schemeClr val="bg1"/>
                        </a:solidFill>
                        <a:effectLst/>
                        <a:latin typeface="ＭＳ Ｐゴシック"/>
                      </a:endParaRPr>
                    </a:p>
                  </a:txBody>
                  <a:tcPr marL="7406" marR="7406" marT="7406" marB="0" anchor="ctr">
                    <a:solidFill>
                      <a:schemeClr val="tx2"/>
                    </a:solidFill>
                  </a:tcPr>
                </a:tc>
                <a:tc hMerge="1">
                  <a:txBody>
                    <a:bodyPr/>
                    <a:lstStyle/>
                    <a:p>
                      <a:endParaRPr kumimoji="1" lang="ja-JP" altLang="en-US"/>
                    </a:p>
                  </a:txBody>
                  <a:tcPr/>
                </a:tc>
                <a:extLst>
                  <a:ext uri="{0D108BD9-81ED-4DB2-BD59-A6C34878D82A}">
                    <a16:rowId xmlns:a16="http://schemas.microsoft.com/office/drawing/2014/main" val="10006"/>
                  </a:ext>
                </a:extLst>
              </a:tr>
              <a:tr h="467428">
                <a:tc>
                  <a:txBody>
                    <a:bodyPr/>
                    <a:lstStyle/>
                    <a:p>
                      <a:pPr algn="l" fontAlgn="ctr"/>
                      <a:r>
                        <a:rPr lang="ja-JP" altLang="en-US" sz="1400" u="none" strike="noStrike" dirty="0">
                          <a:solidFill>
                            <a:schemeClr val="tx1"/>
                          </a:solidFill>
                          <a:effectLst/>
                        </a:rPr>
                        <a:t>概　　要：</a:t>
                      </a:r>
                      <a:endParaRPr lang="ja-JP" altLang="en-US" sz="1400" b="0" i="0" u="none" strike="noStrike" dirty="0">
                        <a:solidFill>
                          <a:schemeClr val="tx1"/>
                        </a:solidFill>
                        <a:effectLst/>
                        <a:latin typeface="ＭＳ Ｐゴシック"/>
                      </a:endParaRPr>
                    </a:p>
                  </a:txBody>
                  <a:tcPr marL="7406" marR="7406" marT="7406" marB="0" anchor="ctr">
                    <a:solidFill>
                      <a:schemeClr val="accent3">
                        <a:lumMod val="20000"/>
                        <a:lumOff val="80000"/>
                      </a:schemeClr>
                    </a:solidFill>
                  </a:tcPr>
                </a:tc>
                <a:tc>
                  <a:txBody>
                    <a:bodyPr/>
                    <a:lstStyle/>
                    <a:p>
                      <a:pPr algn="l" fontAlgn="ctr"/>
                      <a:r>
                        <a:rPr lang="ja-JP" altLang="en-US" sz="1400" u="none" strike="noStrike" dirty="0">
                          <a:solidFill>
                            <a:schemeClr val="tx1"/>
                          </a:solidFill>
                          <a:effectLst/>
                        </a:rPr>
                        <a:t>勤務先</a:t>
                      </a:r>
                      <a:r>
                        <a:rPr lang="en-US" altLang="ja-JP" sz="1400" u="none" strike="noStrike" dirty="0">
                          <a:solidFill>
                            <a:schemeClr val="tx1"/>
                          </a:solidFill>
                          <a:effectLst/>
                        </a:rPr>
                        <a:t>G</a:t>
                      </a:r>
                      <a:r>
                        <a:rPr lang="ja-JP" altLang="en-US" sz="1400" u="none" strike="noStrike" dirty="0">
                          <a:solidFill>
                            <a:schemeClr val="tx1"/>
                          </a:solidFill>
                          <a:effectLst/>
                        </a:rPr>
                        <a:t>の闇カルテルを新聞や公正取引委員会に訴えた</a:t>
                      </a:r>
                      <a:r>
                        <a:rPr lang="en-US" altLang="ja-JP" sz="1400" u="none" strike="noStrike" dirty="0">
                          <a:solidFill>
                            <a:schemeClr val="tx1"/>
                          </a:solidFill>
                          <a:effectLst/>
                        </a:rPr>
                        <a:t>H</a:t>
                      </a:r>
                      <a:r>
                        <a:rPr lang="ja-JP" altLang="en-US" sz="1400" u="none" strike="noStrike" dirty="0">
                          <a:solidFill>
                            <a:schemeClr val="tx1"/>
                          </a:solidFill>
                          <a:effectLst/>
                        </a:rPr>
                        <a:t>へ、転勤や昇格停止、長期間にわたる個室への配席等を行った</a:t>
                      </a:r>
                      <a:r>
                        <a:rPr lang="en-US" altLang="ja-JP" sz="1400" u="none" strike="noStrike" dirty="0">
                          <a:solidFill>
                            <a:schemeClr val="tx1"/>
                          </a:solidFill>
                          <a:effectLst/>
                        </a:rPr>
                        <a:t>G</a:t>
                      </a:r>
                      <a:r>
                        <a:rPr lang="ja-JP" altLang="en-US" sz="1400" u="none" strike="noStrike" dirty="0">
                          <a:solidFill>
                            <a:schemeClr val="tx1"/>
                          </a:solidFill>
                          <a:effectLst/>
                        </a:rPr>
                        <a:t>に対し、</a:t>
                      </a:r>
                      <a:r>
                        <a:rPr lang="en-US" altLang="ja-JP" sz="1400" u="none" strike="noStrike" dirty="0">
                          <a:solidFill>
                            <a:schemeClr val="tx1"/>
                          </a:solidFill>
                          <a:effectLst/>
                        </a:rPr>
                        <a:t>H</a:t>
                      </a:r>
                      <a:r>
                        <a:rPr lang="ja-JP" altLang="en-US" sz="1400" u="none" strike="noStrike" dirty="0">
                          <a:solidFill>
                            <a:schemeClr val="tx1"/>
                          </a:solidFill>
                          <a:effectLst/>
                        </a:rPr>
                        <a:t>が損害賠償請求をした。</a:t>
                      </a:r>
                      <a:endParaRPr lang="ja-JP" altLang="en-US" sz="1400" b="0" i="0" u="none" strike="noStrike" dirty="0">
                        <a:solidFill>
                          <a:schemeClr val="tx1"/>
                        </a:solidFill>
                        <a:effectLst/>
                        <a:latin typeface="ＭＳ Ｐゴシック"/>
                      </a:endParaRPr>
                    </a:p>
                  </a:txBody>
                  <a:tcPr marL="7406" marR="7406" marT="7406" marB="0" anchor="ctr">
                    <a:solidFill>
                      <a:schemeClr val="accent3">
                        <a:lumMod val="20000"/>
                        <a:lumOff val="80000"/>
                      </a:schemeClr>
                    </a:solidFill>
                  </a:tcPr>
                </a:tc>
                <a:extLst>
                  <a:ext uri="{0D108BD9-81ED-4DB2-BD59-A6C34878D82A}">
                    <a16:rowId xmlns:a16="http://schemas.microsoft.com/office/drawing/2014/main" val="10007"/>
                  </a:ext>
                </a:extLst>
              </a:tr>
              <a:tr h="697155">
                <a:tc>
                  <a:txBody>
                    <a:bodyPr/>
                    <a:lstStyle/>
                    <a:p>
                      <a:pPr algn="l" fontAlgn="ctr"/>
                      <a:r>
                        <a:rPr lang="ja-JP" altLang="en-US" sz="1400" u="none" strike="noStrike" dirty="0">
                          <a:solidFill>
                            <a:schemeClr val="tx1"/>
                          </a:solidFill>
                          <a:effectLst/>
                        </a:rPr>
                        <a:t>判決内容：</a:t>
                      </a:r>
                      <a:endParaRPr lang="ja-JP" altLang="en-US" sz="1400" b="0" i="0" u="none" strike="noStrike" dirty="0">
                        <a:solidFill>
                          <a:schemeClr val="tx1"/>
                        </a:solidFill>
                        <a:effectLst/>
                        <a:latin typeface="ＭＳ Ｐゴシック"/>
                      </a:endParaRPr>
                    </a:p>
                  </a:txBody>
                  <a:tcPr marL="7406" marR="7406" marT="7406" marB="0" anchor="ctr">
                    <a:solidFill>
                      <a:schemeClr val="accent3">
                        <a:lumMod val="40000"/>
                        <a:lumOff val="60000"/>
                      </a:schemeClr>
                    </a:solidFill>
                  </a:tcPr>
                </a:tc>
                <a:tc>
                  <a:txBody>
                    <a:bodyPr/>
                    <a:lstStyle/>
                    <a:p>
                      <a:pPr algn="l" fontAlgn="ctr"/>
                      <a:r>
                        <a:rPr lang="ja-JP" altLang="en-US" sz="1400" u="none" strike="noStrike" dirty="0">
                          <a:solidFill>
                            <a:schemeClr val="tx1"/>
                          </a:solidFill>
                          <a:effectLst/>
                        </a:rPr>
                        <a:t>判決は、人事権行使は相当程度使用者の裁量的判断に委ねられるものの、</a:t>
                      </a:r>
                      <a:r>
                        <a:rPr lang="ja-JP" altLang="en-US" sz="1400" u="sng" strike="noStrike" dirty="0">
                          <a:solidFill>
                            <a:schemeClr val="tx1"/>
                          </a:solidFill>
                          <a:effectLst/>
                        </a:rPr>
                        <a:t>裁量権は合理的な目的の範囲内で、法令や公序良俗に反しない程度で行使されるべき</a:t>
                      </a:r>
                      <a:r>
                        <a:rPr lang="ja-JP" altLang="en-US" sz="1400" u="none" strike="noStrike" dirty="0">
                          <a:solidFill>
                            <a:schemeClr val="tx1"/>
                          </a:solidFill>
                          <a:effectLst/>
                        </a:rPr>
                        <a:t>であり、これを</a:t>
                      </a:r>
                      <a:r>
                        <a:rPr lang="ja-JP" altLang="en-US" sz="1400" u="sng" strike="noStrike" dirty="0">
                          <a:solidFill>
                            <a:schemeClr val="tx1"/>
                          </a:solidFill>
                          <a:effectLst/>
                        </a:rPr>
                        <a:t>逸脱する場合には違法</a:t>
                      </a:r>
                      <a:r>
                        <a:rPr lang="ja-JP" altLang="en-US" sz="1400" u="none" strike="noStrike" dirty="0">
                          <a:solidFill>
                            <a:schemeClr val="tx1"/>
                          </a:solidFill>
                          <a:effectLst/>
                        </a:rPr>
                        <a:t>であるとして、</a:t>
                      </a:r>
                      <a:r>
                        <a:rPr lang="ja-JP" altLang="en-US" sz="1400" u="sng" strike="noStrike" dirty="0">
                          <a:solidFill>
                            <a:schemeClr val="tx1"/>
                          </a:solidFill>
                          <a:effectLst/>
                        </a:rPr>
                        <a:t>不法行為及び債務不履行に基づく損害賠償責任を認めた</a:t>
                      </a:r>
                      <a:r>
                        <a:rPr lang="ja-JP" altLang="en-US" sz="1400" u="none" strike="noStrike" dirty="0">
                          <a:solidFill>
                            <a:schemeClr val="tx1"/>
                          </a:solidFill>
                          <a:effectLst/>
                        </a:rPr>
                        <a:t>。</a:t>
                      </a:r>
                      <a:endParaRPr lang="ja-JP" altLang="en-US" sz="1400" b="0" i="0" u="none" strike="noStrike" dirty="0">
                        <a:solidFill>
                          <a:schemeClr val="tx1"/>
                        </a:solidFill>
                        <a:effectLst/>
                        <a:latin typeface="ＭＳ Ｐゴシック"/>
                      </a:endParaRPr>
                    </a:p>
                  </a:txBody>
                  <a:tcPr marL="7406" marR="7406" marT="7406" marB="0" anchor="ctr">
                    <a:solidFill>
                      <a:schemeClr val="accent3">
                        <a:lumMod val="40000"/>
                        <a:lumOff val="60000"/>
                      </a:schemeClr>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1267645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 4">
            <a:extLst>
              <a:ext uri="{FF2B5EF4-FFF2-40B4-BE49-F238E27FC236}">
                <a16:creationId xmlns:a16="http://schemas.microsoft.com/office/drawing/2014/main" id="{53B6AE77-93F1-4108-A418-F6BDBBC8DF0D}"/>
              </a:ext>
            </a:extLst>
          </p:cNvPr>
          <p:cNvGraphicFramePr>
            <a:graphicFrameLocks noGrp="1"/>
          </p:cNvGraphicFramePr>
          <p:nvPr>
            <p:extLst>
              <p:ext uri="{D42A27DB-BD31-4B8C-83A1-F6EECF244321}">
                <p14:modId xmlns:p14="http://schemas.microsoft.com/office/powerpoint/2010/main" val="1955518076"/>
              </p:ext>
            </p:extLst>
          </p:nvPr>
        </p:nvGraphicFramePr>
        <p:xfrm>
          <a:off x="967409" y="727789"/>
          <a:ext cx="8519492" cy="5322338"/>
        </p:xfrm>
        <a:graphic>
          <a:graphicData uri="http://schemas.openxmlformats.org/drawingml/2006/table">
            <a:tbl>
              <a:tblPr>
                <a:tableStyleId>{5C22544A-7EE6-4342-B048-85BDC9FD1C3A}</a:tableStyleId>
              </a:tblPr>
              <a:tblGrid>
                <a:gridCol w="910480">
                  <a:extLst>
                    <a:ext uri="{9D8B030D-6E8A-4147-A177-3AD203B41FA5}">
                      <a16:colId xmlns:a16="http://schemas.microsoft.com/office/drawing/2014/main" val="20000"/>
                    </a:ext>
                  </a:extLst>
                </a:gridCol>
                <a:gridCol w="7609012">
                  <a:extLst>
                    <a:ext uri="{9D8B030D-6E8A-4147-A177-3AD203B41FA5}">
                      <a16:colId xmlns:a16="http://schemas.microsoft.com/office/drawing/2014/main" val="20001"/>
                    </a:ext>
                  </a:extLst>
                </a:gridCol>
              </a:tblGrid>
              <a:tr h="374253">
                <a:tc gridSpan="2">
                  <a:txBody>
                    <a:bodyPr/>
                    <a:lstStyle/>
                    <a:p>
                      <a:pPr algn="l" fontAlgn="ctr"/>
                      <a:r>
                        <a:rPr lang="ja-JP" altLang="en-US" sz="1400" b="1" u="none" strike="noStrike" dirty="0">
                          <a:solidFill>
                            <a:schemeClr val="bg1"/>
                          </a:solidFill>
                          <a:effectLst/>
                        </a:rPr>
                        <a:t>肉体的・精神的苦痛を与える教育訓練と上司の裁量（仙台高裁秋田支部判決平成</a:t>
                      </a:r>
                      <a:r>
                        <a:rPr lang="en-US" altLang="ja-JP" sz="1400" b="1" u="none" strike="noStrike" dirty="0">
                          <a:solidFill>
                            <a:schemeClr val="bg1"/>
                          </a:solidFill>
                          <a:effectLst/>
                        </a:rPr>
                        <a:t>4</a:t>
                      </a:r>
                      <a:r>
                        <a:rPr lang="ja-JP" altLang="en-US" sz="1400" b="1" u="none" strike="noStrike" dirty="0">
                          <a:solidFill>
                            <a:schemeClr val="bg1"/>
                          </a:solidFill>
                          <a:effectLst/>
                        </a:rPr>
                        <a:t>年</a:t>
                      </a:r>
                      <a:r>
                        <a:rPr lang="en-US" altLang="ja-JP" sz="1400" b="1" u="none" strike="noStrike" dirty="0">
                          <a:solidFill>
                            <a:schemeClr val="bg1"/>
                          </a:solidFill>
                          <a:effectLst/>
                        </a:rPr>
                        <a:t>12</a:t>
                      </a:r>
                      <a:r>
                        <a:rPr lang="ja-JP" altLang="en-US" sz="1400" b="1" u="none" strike="noStrike" dirty="0">
                          <a:solidFill>
                            <a:schemeClr val="bg1"/>
                          </a:solidFill>
                          <a:effectLst/>
                        </a:rPr>
                        <a:t>月</a:t>
                      </a:r>
                      <a:r>
                        <a:rPr lang="en-US" altLang="ja-JP" sz="1400" b="1" u="none" strike="noStrike" dirty="0">
                          <a:solidFill>
                            <a:schemeClr val="bg1"/>
                          </a:solidFill>
                          <a:effectLst/>
                        </a:rPr>
                        <a:t>25</a:t>
                      </a:r>
                      <a:r>
                        <a:rPr lang="ja-JP" altLang="en-US" sz="1400" b="1" u="none" strike="noStrike" dirty="0">
                          <a:solidFill>
                            <a:schemeClr val="bg1"/>
                          </a:solidFill>
                          <a:effectLst/>
                        </a:rPr>
                        <a:t>日労判</a:t>
                      </a:r>
                      <a:r>
                        <a:rPr lang="en-US" altLang="ja-JP" sz="1400" b="1" u="none" strike="noStrike" dirty="0">
                          <a:solidFill>
                            <a:schemeClr val="bg1"/>
                          </a:solidFill>
                          <a:effectLst/>
                        </a:rPr>
                        <a:t>690-13</a:t>
                      </a:r>
                      <a:r>
                        <a:rPr lang="ja-JP" altLang="en-US" sz="1400" b="1" u="none" strike="noStrike" dirty="0">
                          <a:solidFill>
                            <a:schemeClr val="bg1"/>
                          </a:solidFill>
                          <a:effectLst/>
                        </a:rPr>
                        <a:t>）</a:t>
                      </a:r>
                      <a:endParaRPr lang="ja-JP" altLang="en-US" sz="1400" b="1" i="0" u="none" strike="noStrike" dirty="0">
                        <a:solidFill>
                          <a:schemeClr val="bg1"/>
                        </a:solidFill>
                        <a:effectLst/>
                        <a:latin typeface="ＭＳ Ｐゴシック"/>
                      </a:endParaRPr>
                    </a:p>
                  </a:txBody>
                  <a:tcPr marL="7406" marR="7406" marT="7407" marB="0" anchor="ctr">
                    <a:solidFill>
                      <a:schemeClr val="tx2"/>
                    </a:solidFill>
                  </a:tcPr>
                </a:tc>
                <a:tc hMerge="1">
                  <a:txBody>
                    <a:bodyPr/>
                    <a:lstStyle/>
                    <a:p>
                      <a:endParaRPr kumimoji="1" lang="ja-JP" altLang="en-US"/>
                    </a:p>
                  </a:txBody>
                  <a:tcPr/>
                </a:tc>
                <a:extLst>
                  <a:ext uri="{0D108BD9-81ED-4DB2-BD59-A6C34878D82A}">
                    <a16:rowId xmlns:a16="http://schemas.microsoft.com/office/drawing/2014/main" val="10000"/>
                  </a:ext>
                </a:extLst>
              </a:tr>
              <a:tr h="1121205">
                <a:tc>
                  <a:txBody>
                    <a:bodyPr/>
                    <a:lstStyle/>
                    <a:p>
                      <a:pPr algn="l" fontAlgn="ctr"/>
                      <a:r>
                        <a:rPr lang="ja-JP" altLang="en-US" sz="1400" u="none" strike="noStrike" dirty="0">
                          <a:solidFill>
                            <a:schemeClr val="tx1"/>
                          </a:solidFill>
                          <a:effectLst/>
                        </a:rPr>
                        <a:t>概　　要：</a:t>
                      </a:r>
                      <a:endParaRPr lang="ja-JP" altLang="en-US" sz="1400" b="0" i="0" u="none" strike="noStrike" dirty="0">
                        <a:solidFill>
                          <a:schemeClr val="tx1"/>
                        </a:solidFill>
                        <a:effectLst/>
                        <a:latin typeface="ＭＳ Ｐゴシック"/>
                      </a:endParaRPr>
                    </a:p>
                  </a:txBody>
                  <a:tcPr marL="7406" marR="7406" marT="7407" marB="0" anchor="ctr">
                    <a:solidFill>
                      <a:schemeClr val="accent3">
                        <a:lumMod val="20000"/>
                        <a:lumOff val="80000"/>
                      </a:schemeClr>
                    </a:solidFill>
                  </a:tcPr>
                </a:tc>
                <a:tc>
                  <a:txBody>
                    <a:bodyPr/>
                    <a:lstStyle/>
                    <a:p>
                      <a:pPr algn="l" fontAlgn="ctr"/>
                      <a:r>
                        <a:rPr lang="ja-JP" altLang="en-US" sz="1400" b="0" i="0" u="none" strike="noStrike" dirty="0">
                          <a:solidFill>
                            <a:schemeClr val="tx1"/>
                          </a:solidFill>
                          <a:effectLst/>
                          <a:latin typeface="+mn-lt"/>
                        </a:rPr>
                        <a:t>鉄道会社</a:t>
                      </a:r>
                      <a:r>
                        <a:rPr lang="en-US" altLang="ja-JP" sz="1400" b="0" i="0" u="none" strike="noStrike" dirty="0">
                          <a:solidFill>
                            <a:schemeClr val="tx1"/>
                          </a:solidFill>
                          <a:effectLst/>
                          <a:latin typeface="+mn-lt"/>
                        </a:rPr>
                        <a:t>I</a:t>
                      </a:r>
                      <a:r>
                        <a:rPr lang="ja-JP" altLang="en-US" sz="1400" b="0" i="0" u="none" strike="noStrike" dirty="0">
                          <a:solidFill>
                            <a:schemeClr val="tx1"/>
                          </a:solidFill>
                          <a:effectLst/>
                          <a:latin typeface="+mn-lt"/>
                        </a:rPr>
                        <a:t>に勤務する</a:t>
                      </a:r>
                      <a:r>
                        <a:rPr lang="en-US" altLang="ja-JP" sz="1400" b="0" i="0" u="none" strike="noStrike" dirty="0">
                          <a:solidFill>
                            <a:schemeClr val="tx1"/>
                          </a:solidFill>
                          <a:effectLst/>
                          <a:latin typeface="+mn-lt"/>
                        </a:rPr>
                        <a:t>J</a:t>
                      </a:r>
                      <a:r>
                        <a:rPr lang="ja-JP" altLang="en-US" sz="1400" b="0" i="0" u="none" strike="noStrike" dirty="0">
                          <a:solidFill>
                            <a:schemeClr val="tx1"/>
                          </a:solidFill>
                          <a:effectLst/>
                          <a:latin typeface="+mn-lt"/>
                        </a:rPr>
                        <a:t>は労働組合のマークが入ったベルトを身につけて作業に従事していたところ、上司</a:t>
                      </a:r>
                      <a:r>
                        <a:rPr lang="en-US" altLang="ja-JP" sz="1400" b="0" i="0" u="none" strike="noStrike" dirty="0">
                          <a:solidFill>
                            <a:schemeClr val="tx1"/>
                          </a:solidFill>
                          <a:effectLst/>
                          <a:latin typeface="+mn-lt"/>
                        </a:rPr>
                        <a:t>K</a:t>
                      </a:r>
                      <a:r>
                        <a:rPr lang="ja-JP" altLang="en-US" sz="1400" b="0" i="0" u="none" strike="noStrike" dirty="0">
                          <a:solidFill>
                            <a:schemeClr val="tx1"/>
                          </a:solidFill>
                          <a:effectLst/>
                          <a:latin typeface="+mn-lt"/>
                        </a:rPr>
                        <a:t>が就業規則違反を理由に取り外しを命じ、就業規則全文の書き写し等を命じ、手を休めると怒鳴ったり、用便に行くことも容易に認めず、湯茶を飲むことも許さず、腹痛により病院に行くことも暫く聞きいれなかった。</a:t>
                      </a:r>
                    </a:p>
                  </a:txBody>
                  <a:tcPr marL="7406" marR="7406" marT="7407" marB="0" anchor="ctr">
                    <a:solidFill>
                      <a:schemeClr val="accent3">
                        <a:lumMod val="20000"/>
                        <a:lumOff val="80000"/>
                      </a:schemeClr>
                    </a:solidFill>
                  </a:tcPr>
                </a:tc>
                <a:extLst>
                  <a:ext uri="{0D108BD9-81ED-4DB2-BD59-A6C34878D82A}">
                    <a16:rowId xmlns:a16="http://schemas.microsoft.com/office/drawing/2014/main" val="10001"/>
                  </a:ext>
                </a:extLst>
              </a:tr>
              <a:tr h="1676984">
                <a:tc>
                  <a:txBody>
                    <a:bodyPr/>
                    <a:lstStyle/>
                    <a:p>
                      <a:pPr algn="l" fontAlgn="ctr"/>
                      <a:r>
                        <a:rPr lang="ja-JP" altLang="en-US" sz="1400" u="none" strike="noStrike" dirty="0">
                          <a:solidFill>
                            <a:schemeClr val="tx1"/>
                          </a:solidFill>
                          <a:effectLst/>
                        </a:rPr>
                        <a:t>判決内容：</a:t>
                      </a:r>
                      <a:endParaRPr lang="ja-JP" altLang="en-US" sz="1400" b="0" i="0" u="none" strike="noStrike" dirty="0">
                        <a:solidFill>
                          <a:schemeClr val="tx1"/>
                        </a:solidFill>
                        <a:effectLst/>
                        <a:latin typeface="ＭＳ Ｐゴシック"/>
                      </a:endParaRPr>
                    </a:p>
                  </a:txBody>
                  <a:tcPr marL="7406" marR="7406" marT="7407" marB="0" anchor="ctr">
                    <a:solidFill>
                      <a:schemeClr val="accent3">
                        <a:lumMod val="40000"/>
                        <a:lumOff val="60000"/>
                      </a:schemeClr>
                    </a:solidFill>
                  </a:tcPr>
                </a:tc>
                <a:tc>
                  <a:txBody>
                    <a:bodyPr/>
                    <a:lstStyle/>
                    <a:p>
                      <a:pPr algn="l" fontAlgn="ctr"/>
                      <a:r>
                        <a:rPr lang="ja-JP" altLang="en-US" sz="1400" b="0" i="0" u="none" strike="noStrike" dirty="0">
                          <a:solidFill>
                            <a:schemeClr val="tx1"/>
                          </a:solidFill>
                          <a:effectLst/>
                          <a:latin typeface="+mn-lt"/>
                        </a:rPr>
                        <a:t>就業規則の軽微な違反に留まるベルト着用に対し、</a:t>
                      </a:r>
                      <a:r>
                        <a:rPr lang="ja-JP" altLang="en-US" sz="1400" b="0" i="0" u="sng" strike="noStrike" dirty="0">
                          <a:solidFill>
                            <a:schemeClr val="tx1"/>
                          </a:solidFill>
                          <a:effectLst/>
                          <a:latin typeface="+mn-lt"/>
                        </a:rPr>
                        <a:t>就業規則の書き写しを命じたことは</a:t>
                      </a:r>
                      <a:r>
                        <a:rPr lang="ja-JP" altLang="en-US" sz="1400" b="0" i="0" u="none" strike="noStrike" dirty="0">
                          <a:solidFill>
                            <a:schemeClr val="tx1"/>
                          </a:solidFill>
                          <a:effectLst/>
                          <a:latin typeface="+mn-lt"/>
                        </a:rPr>
                        <a:t>合理的教育的意義を認めがたく、</a:t>
                      </a:r>
                      <a:r>
                        <a:rPr lang="en-US" altLang="ja-JP" sz="1400" b="0" i="0" u="none" strike="noStrike" dirty="0">
                          <a:solidFill>
                            <a:schemeClr val="tx1"/>
                          </a:solidFill>
                          <a:effectLst/>
                          <a:latin typeface="+mn-lt"/>
                        </a:rPr>
                        <a:t>J</a:t>
                      </a:r>
                      <a:r>
                        <a:rPr lang="ja-JP" altLang="en-US" sz="1400" b="0" i="0" u="none" strike="noStrike" dirty="0">
                          <a:solidFill>
                            <a:schemeClr val="tx1"/>
                          </a:solidFill>
                          <a:effectLst/>
                          <a:latin typeface="+mn-lt"/>
                        </a:rPr>
                        <a:t>の人格を徒らに傷つけ健康状態に対する配慮を怠るものであったこと、教育訓練は見せしめを兼ねた</a:t>
                      </a:r>
                      <a:r>
                        <a:rPr lang="ja-JP" altLang="en-US" sz="1400" b="0" i="0" u="sng" strike="noStrike" dirty="0">
                          <a:solidFill>
                            <a:schemeClr val="tx1"/>
                          </a:solidFill>
                          <a:effectLst/>
                          <a:latin typeface="+mn-lt"/>
                        </a:rPr>
                        <a:t>懲罰的目的からなされたものと推認され、目的においても不当なもので</a:t>
                      </a:r>
                      <a:r>
                        <a:rPr lang="ja-JP" altLang="en-US" sz="1400" b="0" i="0" u="none" strike="noStrike" dirty="0">
                          <a:solidFill>
                            <a:schemeClr val="tx1"/>
                          </a:solidFill>
                          <a:effectLst/>
                          <a:latin typeface="+mn-lt"/>
                        </a:rPr>
                        <a:t>、</a:t>
                      </a:r>
                      <a:r>
                        <a:rPr lang="ja-JP" altLang="en-US" sz="1400" b="0" i="0" u="sng" strike="noStrike" dirty="0">
                          <a:solidFill>
                            <a:schemeClr val="tx1"/>
                          </a:solidFill>
                          <a:effectLst/>
                          <a:latin typeface="+mn-lt"/>
                        </a:rPr>
                        <a:t>肉体的精神的苦痛を与えて</a:t>
                      </a:r>
                      <a:r>
                        <a:rPr lang="en-US" altLang="ja-JP" sz="1400" b="0" i="0" u="sng" strike="noStrike" dirty="0">
                          <a:solidFill>
                            <a:schemeClr val="tx1"/>
                          </a:solidFill>
                          <a:effectLst/>
                          <a:latin typeface="+mn-lt"/>
                        </a:rPr>
                        <a:t>J</a:t>
                      </a:r>
                      <a:r>
                        <a:rPr lang="ja-JP" altLang="en-US" sz="1400" b="0" i="0" u="sng" strike="noStrike" dirty="0">
                          <a:solidFill>
                            <a:schemeClr val="tx1"/>
                          </a:solidFill>
                          <a:effectLst/>
                          <a:latin typeface="+mn-lt"/>
                        </a:rPr>
                        <a:t>の人格権を侵害するもの</a:t>
                      </a:r>
                      <a:r>
                        <a:rPr lang="ja-JP" altLang="en-US" sz="1400" b="0" i="0" u="none" strike="noStrike" dirty="0">
                          <a:solidFill>
                            <a:schemeClr val="tx1"/>
                          </a:solidFill>
                          <a:effectLst/>
                          <a:latin typeface="+mn-lt"/>
                        </a:rPr>
                        <a:t>であるとして、教育訓練についての</a:t>
                      </a:r>
                      <a:r>
                        <a:rPr lang="ja-JP" altLang="en-US" sz="1400" b="0" i="0" u="sng" strike="noStrike" dirty="0">
                          <a:solidFill>
                            <a:schemeClr val="tx1"/>
                          </a:solidFill>
                          <a:effectLst/>
                          <a:latin typeface="+mn-lt"/>
                        </a:rPr>
                        <a:t>企業の裁量を逸脱、濫用した違法なもの</a:t>
                      </a:r>
                      <a:r>
                        <a:rPr lang="ja-JP" altLang="en-US" sz="1400" b="0" i="0" u="none" strike="noStrike" dirty="0">
                          <a:solidFill>
                            <a:schemeClr val="tx1"/>
                          </a:solidFill>
                          <a:effectLst/>
                          <a:latin typeface="+mn-lt"/>
                        </a:rPr>
                        <a:t>であるから、上司</a:t>
                      </a:r>
                      <a:r>
                        <a:rPr lang="en-US" altLang="ja-JP" sz="1400" b="0" i="0" u="none" strike="noStrike" dirty="0">
                          <a:solidFill>
                            <a:schemeClr val="tx1"/>
                          </a:solidFill>
                          <a:effectLst/>
                          <a:latin typeface="+mn-lt"/>
                        </a:rPr>
                        <a:t>K</a:t>
                      </a:r>
                      <a:r>
                        <a:rPr lang="ja-JP" altLang="en-US" sz="1400" b="0" i="0" u="none" strike="noStrike" dirty="0">
                          <a:solidFill>
                            <a:schemeClr val="tx1"/>
                          </a:solidFill>
                          <a:effectLst/>
                          <a:latin typeface="+mn-lt"/>
                        </a:rPr>
                        <a:t>及び会社</a:t>
                      </a:r>
                      <a:r>
                        <a:rPr lang="en-US" altLang="ja-JP" sz="1400" b="0" i="0" u="none" strike="noStrike" dirty="0">
                          <a:solidFill>
                            <a:schemeClr val="tx1"/>
                          </a:solidFill>
                          <a:effectLst/>
                          <a:latin typeface="+mn-lt"/>
                        </a:rPr>
                        <a:t>I</a:t>
                      </a:r>
                      <a:r>
                        <a:rPr lang="ja-JP" altLang="en-US" sz="1400" b="0" i="0" u="none" strike="noStrike" dirty="0">
                          <a:solidFill>
                            <a:schemeClr val="tx1"/>
                          </a:solidFill>
                          <a:effectLst/>
                          <a:latin typeface="+mn-lt"/>
                        </a:rPr>
                        <a:t>に対し、</a:t>
                      </a:r>
                      <a:r>
                        <a:rPr lang="ja-JP" altLang="en-US" sz="1400" b="0" i="0" u="sng" strike="noStrike" dirty="0">
                          <a:solidFill>
                            <a:schemeClr val="tx1"/>
                          </a:solidFill>
                          <a:effectLst/>
                          <a:latin typeface="+mn-lt"/>
                        </a:rPr>
                        <a:t>不法行為による損害賠償責任</a:t>
                      </a:r>
                      <a:r>
                        <a:rPr lang="ja-JP" altLang="en-US" sz="1400" b="0" i="0" u="none" strike="noStrike" dirty="0">
                          <a:solidFill>
                            <a:schemeClr val="tx1"/>
                          </a:solidFill>
                          <a:effectLst/>
                          <a:latin typeface="+mn-lt"/>
                        </a:rPr>
                        <a:t>を認めた（民法</a:t>
                      </a:r>
                      <a:r>
                        <a:rPr lang="en-US" altLang="ja-JP" sz="1400" b="0" i="0" u="none" strike="noStrike" dirty="0">
                          <a:solidFill>
                            <a:schemeClr val="tx1"/>
                          </a:solidFill>
                          <a:effectLst/>
                          <a:latin typeface="+mn-lt"/>
                        </a:rPr>
                        <a:t>709</a:t>
                      </a:r>
                      <a:r>
                        <a:rPr lang="ja-JP" altLang="en-US" sz="1400" b="0" i="0" u="none" strike="noStrike" dirty="0">
                          <a:solidFill>
                            <a:schemeClr val="tx1"/>
                          </a:solidFill>
                          <a:effectLst/>
                          <a:latin typeface="+mn-lt"/>
                        </a:rPr>
                        <a:t>条、</a:t>
                      </a:r>
                      <a:r>
                        <a:rPr lang="en-US" altLang="ja-JP" sz="1400" b="0" i="0" u="none" strike="noStrike" dirty="0">
                          <a:solidFill>
                            <a:schemeClr val="tx1"/>
                          </a:solidFill>
                          <a:effectLst/>
                          <a:latin typeface="+mn-lt"/>
                        </a:rPr>
                        <a:t>715</a:t>
                      </a:r>
                      <a:r>
                        <a:rPr lang="ja-JP" altLang="en-US" sz="1400" b="0" i="0" u="none" strike="noStrike" dirty="0">
                          <a:solidFill>
                            <a:schemeClr val="tx1"/>
                          </a:solidFill>
                          <a:effectLst/>
                          <a:latin typeface="+mn-lt"/>
                        </a:rPr>
                        <a:t>条）</a:t>
                      </a:r>
                    </a:p>
                  </a:txBody>
                  <a:tcPr marL="7406" marR="7406" marT="7407" marB="0" anchor="ctr">
                    <a:solidFill>
                      <a:schemeClr val="accent3">
                        <a:lumMod val="40000"/>
                        <a:lumOff val="60000"/>
                      </a:schemeClr>
                    </a:solidFill>
                  </a:tcPr>
                </a:tc>
                <a:extLst>
                  <a:ext uri="{0D108BD9-81ED-4DB2-BD59-A6C34878D82A}">
                    <a16:rowId xmlns:a16="http://schemas.microsoft.com/office/drawing/2014/main" val="10002"/>
                  </a:ext>
                </a:extLst>
              </a:tr>
              <a:tr h="403228">
                <a:tc gridSpan="2">
                  <a:txBody>
                    <a:bodyPr/>
                    <a:lstStyle/>
                    <a:p>
                      <a:pPr algn="l" fontAlgn="ctr"/>
                      <a:r>
                        <a:rPr lang="ja-JP" altLang="en-US" sz="1400" b="1" u="none" strike="noStrike" dirty="0">
                          <a:solidFill>
                            <a:schemeClr val="bg1"/>
                          </a:solidFill>
                          <a:effectLst/>
                        </a:rPr>
                        <a:t>退職勧奨とパワーハラスメント（大阪地裁判決平成</a:t>
                      </a:r>
                      <a:r>
                        <a:rPr lang="en-US" altLang="ja-JP" sz="1400" b="1" u="none" strike="noStrike" dirty="0">
                          <a:solidFill>
                            <a:schemeClr val="bg1"/>
                          </a:solidFill>
                          <a:effectLst/>
                        </a:rPr>
                        <a:t>11</a:t>
                      </a:r>
                      <a:r>
                        <a:rPr lang="ja-JP" altLang="en-US" sz="1400" b="1" u="none" strike="noStrike" dirty="0">
                          <a:solidFill>
                            <a:schemeClr val="bg1"/>
                          </a:solidFill>
                          <a:effectLst/>
                        </a:rPr>
                        <a:t>年</a:t>
                      </a:r>
                      <a:r>
                        <a:rPr lang="en-US" altLang="ja-JP" sz="1400" b="1" u="none" strike="noStrike" dirty="0">
                          <a:solidFill>
                            <a:schemeClr val="bg1"/>
                          </a:solidFill>
                          <a:effectLst/>
                        </a:rPr>
                        <a:t>10</a:t>
                      </a:r>
                      <a:r>
                        <a:rPr lang="ja-JP" altLang="en-US" sz="1400" b="1" u="none" strike="noStrike" dirty="0">
                          <a:solidFill>
                            <a:schemeClr val="bg1"/>
                          </a:solidFill>
                          <a:effectLst/>
                        </a:rPr>
                        <a:t>月</a:t>
                      </a:r>
                      <a:r>
                        <a:rPr lang="en-US" altLang="ja-JP" sz="1400" b="1" u="none" strike="noStrike" dirty="0">
                          <a:solidFill>
                            <a:schemeClr val="bg1"/>
                          </a:solidFill>
                          <a:effectLst/>
                        </a:rPr>
                        <a:t>18</a:t>
                      </a:r>
                      <a:r>
                        <a:rPr lang="ja-JP" altLang="en-US" sz="1400" b="1" u="none" strike="noStrike" dirty="0">
                          <a:solidFill>
                            <a:schemeClr val="bg1"/>
                          </a:solidFill>
                          <a:effectLst/>
                        </a:rPr>
                        <a:t>日 労判</a:t>
                      </a:r>
                      <a:r>
                        <a:rPr lang="en-US" altLang="ja-JP" sz="1400" b="1" u="none" strike="noStrike" dirty="0">
                          <a:solidFill>
                            <a:schemeClr val="bg1"/>
                          </a:solidFill>
                          <a:effectLst/>
                        </a:rPr>
                        <a:t>772-9</a:t>
                      </a:r>
                      <a:r>
                        <a:rPr lang="ja-JP" altLang="en-US" sz="1400" b="1" u="none" strike="noStrike" dirty="0">
                          <a:solidFill>
                            <a:schemeClr val="bg1"/>
                          </a:solidFill>
                          <a:effectLst/>
                        </a:rPr>
                        <a:t>）</a:t>
                      </a:r>
                      <a:endParaRPr lang="ja-JP" altLang="en-US" sz="1400" b="1" i="0" u="none" strike="noStrike" dirty="0">
                        <a:solidFill>
                          <a:schemeClr val="bg1"/>
                        </a:solidFill>
                        <a:effectLst/>
                        <a:latin typeface="ＭＳ Ｐゴシック"/>
                      </a:endParaRPr>
                    </a:p>
                  </a:txBody>
                  <a:tcPr marL="7406" marR="7406" marT="7407" marB="0" anchor="ctr">
                    <a:solidFill>
                      <a:schemeClr val="tx2"/>
                    </a:solidFill>
                  </a:tcPr>
                </a:tc>
                <a:tc hMerge="1">
                  <a:txBody>
                    <a:bodyPr/>
                    <a:lstStyle/>
                    <a:p>
                      <a:endParaRPr kumimoji="1" lang="ja-JP" altLang="en-US"/>
                    </a:p>
                  </a:txBody>
                  <a:tcPr/>
                </a:tc>
                <a:extLst>
                  <a:ext uri="{0D108BD9-81ED-4DB2-BD59-A6C34878D82A}">
                    <a16:rowId xmlns:a16="http://schemas.microsoft.com/office/drawing/2014/main" val="10003"/>
                  </a:ext>
                </a:extLst>
              </a:tr>
              <a:tr h="843478">
                <a:tc>
                  <a:txBody>
                    <a:bodyPr/>
                    <a:lstStyle/>
                    <a:p>
                      <a:pPr algn="l" fontAlgn="ctr"/>
                      <a:r>
                        <a:rPr lang="ja-JP" altLang="en-US" sz="1400" u="none" strike="noStrike" dirty="0">
                          <a:solidFill>
                            <a:schemeClr val="tx1"/>
                          </a:solidFill>
                          <a:effectLst/>
                        </a:rPr>
                        <a:t>概　　要：</a:t>
                      </a:r>
                      <a:endParaRPr lang="ja-JP" altLang="en-US" sz="1400" b="0" i="0" u="none" strike="noStrike" dirty="0">
                        <a:solidFill>
                          <a:schemeClr val="tx1"/>
                        </a:solidFill>
                        <a:effectLst/>
                        <a:latin typeface="ＭＳ Ｐゴシック"/>
                      </a:endParaRPr>
                    </a:p>
                  </a:txBody>
                  <a:tcPr marL="7406" marR="7406" marT="7407" marB="0" anchor="ctr">
                    <a:solidFill>
                      <a:schemeClr val="accent3">
                        <a:lumMod val="20000"/>
                        <a:lumOff val="80000"/>
                      </a:schemeClr>
                    </a:solidFill>
                  </a:tcPr>
                </a:tc>
                <a:tc>
                  <a:txBody>
                    <a:bodyPr/>
                    <a:lstStyle/>
                    <a:p>
                      <a:pPr algn="l" fontAlgn="ctr"/>
                      <a:r>
                        <a:rPr lang="en-US" altLang="ja-JP" sz="1400" u="none" strike="noStrike" dirty="0">
                          <a:solidFill>
                            <a:schemeClr val="tx1"/>
                          </a:solidFill>
                          <a:effectLst/>
                        </a:rPr>
                        <a:t>L</a:t>
                      </a:r>
                      <a:r>
                        <a:rPr lang="ja-JP" altLang="en-US" sz="1400" u="none" strike="noStrike" dirty="0" err="1">
                          <a:solidFill>
                            <a:schemeClr val="tx1"/>
                          </a:solidFill>
                          <a:effectLst/>
                        </a:rPr>
                        <a:t>は航</a:t>
                      </a:r>
                      <a:r>
                        <a:rPr lang="ja-JP" altLang="en-US" sz="1400" u="none" strike="noStrike" dirty="0">
                          <a:solidFill>
                            <a:schemeClr val="tx1"/>
                          </a:solidFill>
                          <a:effectLst/>
                        </a:rPr>
                        <a:t>空会社</a:t>
                      </a:r>
                      <a:r>
                        <a:rPr lang="en-US" altLang="ja-JP" sz="1400" u="none" strike="noStrike" dirty="0">
                          <a:solidFill>
                            <a:schemeClr val="tx1"/>
                          </a:solidFill>
                          <a:effectLst/>
                        </a:rPr>
                        <a:t>M</a:t>
                      </a:r>
                      <a:r>
                        <a:rPr lang="ja-JP" altLang="en-US" sz="1400" u="none" strike="noStrike" dirty="0">
                          <a:solidFill>
                            <a:schemeClr val="tx1"/>
                          </a:solidFill>
                          <a:effectLst/>
                        </a:rPr>
                        <a:t>の客室乗務員であったが、通勤途中の交通事故による欠勤後、</a:t>
                      </a:r>
                      <a:r>
                        <a:rPr lang="en-US" altLang="ja-JP" sz="1400" u="none" strike="noStrike" dirty="0">
                          <a:solidFill>
                            <a:schemeClr val="tx1"/>
                          </a:solidFill>
                          <a:effectLst/>
                        </a:rPr>
                        <a:t>M</a:t>
                      </a:r>
                      <a:r>
                        <a:rPr lang="ja-JP" altLang="en-US" sz="1400" u="none" strike="noStrike" dirty="0">
                          <a:solidFill>
                            <a:schemeClr val="tx1"/>
                          </a:solidFill>
                          <a:effectLst/>
                        </a:rPr>
                        <a:t>から就業規則上の解雇事由に該当するとして、約４か月間・</a:t>
                      </a:r>
                      <a:r>
                        <a:rPr lang="en-US" altLang="ja-JP" sz="1400" u="none" strike="noStrike" dirty="0">
                          <a:solidFill>
                            <a:schemeClr val="tx1"/>
                          </a:solidFill>
                          <a:effectLst/>
                        </a:rPr>
                        <a:t>30</a:t>
                      </a:r>
                      <a:r>
                        <a:rPr lang="ja-JP" altLang="en-US" sz="1400" u="none" strike="noStrike" dirty="0">
                          <a:solidFill>
                            <a:schemeClr val="tx1"/>
                          </a:solidFill>
                          <a:effectLst/>
                        </a:rPr>
                        <a:t>回以上にわたる退職勧奨を受け、解雇されるに至った。この</a:t>
                      </a:r>
                      <a:r>
                        <a:rPr lang="en-US" altLang="ja-JP" sz="1400" u="none" strike="noStrike" dirty="0">
                          <a:solidFill>
                            <a:schemeClr val="tx1"/>
                          </a:solidFill>
                          <a:effectLst/>
                        </a:rPr>
                        <a:t>M</a:t>
                      </a:r>
                      <a:r>
                        <a:rPr lang="ja-JP" altLang="en-US" sz="1400" u="none" strike="noStrike" dirty="0">
                          <a:solidFill>
                            <a:schemeClr val="tx1"/>
                          </a:solidFill>
                          <a:effectLst/>
                        </a:rPr>
                        <a:t>の行為に対し、</a:t>
                      </a:r>
                      <a:r>
                        <a:rPr lang="en-US" altLang="ja-JP" sz="1400" u="none" strike="noStrike" dirty="0">
                          <a:solidFill>
                            <a:schemeClr val="tx1"/>
                          </a:solidFill>
                          <a:effectLst/>
                        </a:rPr>
                        <a:t>L</a:t>
                      </a:r>
                      <a:r>
                        <a:rPr lang="ja-JP" altLang="en-US" sz="1400" u="none" strike="noStrike" dirty="0">
                          <a:solidFill>
                            <a:schemeClr val="tx1"/>
                          </a:solidFill>
                          <a:effectLst/>
                        </a:rPr>
                        <a:t>から人格権侵害による損害賠償請求がなされた。</a:t>
                      </a:r>
                      <a:endParaRPr lang="ja-JP" altLang="en-US" sz="1400" b="0" i="0" u="none" strike="noStrike" dirty="0">
                        <a:solidFill>
                          <a:schemeClr val="tx1"/>
                        </a:solidFill>
                        <a:effectLst/>
                        <a:latin typeface="ＭＳ Ｐゴシック"/>
                      </a:endParaRPr>
                    </a:p>
                  </a:txBody>
                  <a:tcPr marL="7406" marR="7406" marT="7407" marB="0" anchor="ctr">
                    <a:solidFill>
                      <a:schemeClr val="accent3">
                        <a:lumMod val="20000"/>
                        <a:lumOff val="80000"/>
                      </a:schemeClr>
                    </a:solidFill>
                  </a:tcPr>
                </a:tc>
                <a:extLst>
                  <a:ext uri="{0D108BD9-81ED-4DB2-BD59-A6C34878D82A}">
                    <a16:rowId xmlns:a16="http://schemas.microsoft.com/office/drawing/2014/main" val="10004"/>
                  </a:ext>
                </a:extLst>
              </a:tr>
              <a:tr h="843316">
                <a:tc>
                  <a:txBody>
                    <a:bodyPr/>
                    <a:lstStyle/>
                    <a:p>
                      <a:pPr algn="l" fontAlgn="ctr"/>
                      <a:r>
                        <a:rPr lang="ja-JP" altLang="en-US" sz="1400" u="none" strike="noStrike" dirty="0">
                          <a:solidFill>
                            <a:schemeClr val="tx1"/>
                          </a:solidFill>
                          <a:effectLst/>
                        </a:rPr>
                        <a:t>判決内容：</a:t>
                      </a:r>
                      <a:endParaRPr lang="ja-JP" altLang="en-US" sz="1400" b="0" i="0" u="none" strike="noStrike" dirty="0">
                        <a:solidFill>
                          <a:schemeClr val="tx1"/>
                        </a:solidFill>
                        <a:effectLst/>
                        <a:latin typeface="ＭＳ Ｐゴシック"/>
                      </a:endParaRPr>
                    </a:p>
                  </a:txBody>
                  <a:tcPr marL="7406" marR="7406" marT="7407" marB="0" anchor="ctr">
                    <a:solidFill>
                      <a:schemeClr val="accent3">
                        <a:lumMod val="40000"/>
                        <a:lumOff val="60000"/>
                      </a:schemeClr>
                    </a:solidFill>
                  </a:tcPr>
                </a:tc>
                <a:tc>
                  <a:txBody>
                    <a:bodyPr/>
                    <a:lstStyle/>
                    <a:p>
                      <a:pPr algn="l" fontAlgn="ctr"/>
                      <a:r>
                        <a:rPr lang="ja-JP" altLang="en-US" sz="1400" u="none" strike="noStrike" dirty="0">
                          <a:solidFill>
                            <a:schemeClr val="tx1"/>
                          </a:solidFill>
                          <a:effectLst/>
                        </a:rPr>
                        <a:t>本件解雇は、就業規則に規定する解雇事由に該当せず、</a:t>
                      </a:r>
                      <a:r>
                        <a:rPr lang="en-US" altLang="ja-JP" sz="1400" u="none" strike="noStrike" dirty="0">
                          <a:solidFill>
                            <a:schemeClr val="tx1"/>
                          </a:solidFill>
                          <a:effectLst/>
                        </a:rPr>
                        <a:t>M</a:t>
                      </a:r>
                      <a:r>
                        <a:rPr lang="ja-JP" altLang="en-US" sz="1400" u="none" strike="noStrike" dirty="0">
                          <a:solidFill>
                            <a:schemeClr val="tx1"/>
                          </a:solidFill>
                          <a:effectLst/>
                        </a:rPr>
                        <a:t>の対応は、</a:t>
                      </a:r>
                      <a:r>
                        <a:rPr lang="ja-JP" altLang="en-US" sz="1400" u="sng" strike="noStrike" dirty="0">
                          <a:solidFill>
                            <a:schemeClr val="tx1"/>
                          </a:solidFill>
                          <a:effectLst/>
                        </a:rPr>
                        <a:t>頻度や面談時間の長さ、</a:t>
                      </a:r>
                      <a:r>
                        <a:rPr lang="en-US" altLang="ja-JP" sz="1400" u="sng" strike="noStrike" dirty="0">
                          <a:solidFill>
                            <a:schemeClr val="tx1"/>
                          </a:solidFill>
                          <a:effectLst/>
                        </a:rPr>
                        <a:t>L</a:t>
                      </a:r>
                      <a:r>
                        <a:rPr lang="ja-JP" altLang="en-US" sz="1400" u="sng" strike="noStrike" dirty="0">
                          <a:solidFill>
                            <a:schemeClr val="tx1"/>
                          </a:solidFill>
                          <a:effectLst/>
                        </a:rPr>
                        <a:t>に対する言動など、社会通念上許容される範囲を超えて単なる退職勧奨とは言えず、違法な退職強要として不法行為</a:t>
                      </a:r>
                      <a:r>
                        <a:rPr lang="ja-JP" altLang="en-US" sz="1400" u="none" strike="noStrike" dirty="0">
                          <a:solidFill>
                            <a:schemeClr val="tx1"/>
                          </a:solidFill>
                          <a:effectLst/>
                        </a:rPr>
                        <a:t>と判示した。</a:t>
                      </a:r>
                      <a:endParaRPr lang="ja-JP" altLang="en-US" sz="1400" b="0" i="0" u="none" strike="noStrike" dirty="0">
                        <a:solidFill>
                          <a:schemeClr val="tx1"/>
                        </a:solidFill>
                        <a:effectLst/>
                        <a:latin typeface="ＭＳ Ｐゴシック"/>
                      </a:endParaRPr>
                    </a:p>
                  </a:txBody>
                  <a:tcPr marL="7406" marR="7406" marT="7407" marB="0" anchor="ctr">
                    <a:solidFill>
                      <a:schemeClr val="accent3">
                        <a:lumMod val="40000"/>
                        <a:lumOff val="60000"/>
                      </a:schemeClr>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4108221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テキスト ボックス 14"/>
          <p:cNvSpPr txBox="1"/>
          <p:nvPr/>
        </p:nvSpPr>
        <p:spPr>
          <a:xfrm>
            <a:off x="450574" y="623996"/>
            <a:ext cx="8564372" cy="461665"/>
          </a:xfrm>
          <a:prstGeom prst="rect">
            <a:avLst/>
          </a:prstGeom>
          <a:noFill/>
        </p:spPr>
        <p:txBody>
          <a:bodyPr wrap="square" rtlCol="0">
            <a:spAutoFit/>
          </a:bodyPr>
          <a:lstStyle/>
          <a:p>
            <a:r>
              <a:rPr lang="ja-JP" altLang="en-US" sz="2400" dirty="0">
                <a:latin typeface="メイリオ" panose="020B0604030504040204" pitchFamily="50" charset="-128"/>
                <a:ea typeface="メイリオ" panose="020B0604030504040204" pitchFamily="50" charset="-128"/>
              </a:rPr>
              <a:t>あなた（会社）は大丈夫ですか</a:t>
            </a:r>
            <a:endParaRPr kumimoji="1" lang="en-US" altLang="ja-JP" sz="2400" dirty="0">
              <a:solidFill>
                <a:srgbClr val="000000"/>
              </a:solidFill>
              <a:latin typeface="メイリオ" pitchFamily="50" charset="-128"/>
              <a:ea typeface="メイリオ" pitchFamily="50" charset="-128"/>
              <a:cs typeface="メイリオ" pitchFamily="50" charset="-128"/>
            </a:endParaRPr>
          </a:p>
        </p:txBody>
      </p:sp>
      <p:sp>
        <p:nvSpPr>
          <p:cNvPr id="5" name="コンテンツ プレースホルダー 2">
            <a:extLst>
              <a:ext uri="{FF2B5EF4-FFF2-40B4-BE49-F238E27FC236}">
                <a16:creationId xmlns:a16="http://schemas.microsoft.com/office/drawing/2014/main" id="{88BABDE9-B7D8-4F3E-8628-C4659B6CC107}"/>
              </a:ext>
            </a:extLst>
          </p:cNvPr>
          <p:cNvSpPr txBox="1">
            <a:spLocks/>
          </p:cNvSpPr>
          <p:nvPr/>
        </p:nvSpPr>
        <p:spPr>
          <a:xfrm>
            <a:off x="419100" y="1189898"/>
            <a:ext cx="4510088" cy="5113338"/>
          </a:xfrm>
          <a:prstGeom prst="rect">
            <a:avLst/>
          </a:prstGeom>
        </p:spPr>
        <p:txBody>
          <a:bodyPr/>
          <a:lstStyle>
            <a:lvl1pPr marL="342900" indent="-342900" algn="l" rtl="0" fontAlgn="base">
              <a:spcBef>
                <a:spcPct val="20000"/>
              </a:spcBef>
              <a:spcAft>
                <a:spcPct val="0"/>
              </a:spcAft>
              <a:buClr>
                <a:schemeClr val="accent1"/>
              </a:buClr>
              <a:buFont typeface="Arial" charset="0"/>
              <a:buChar char="•"/>
              <a:defRPr kern="1200">
                <a:solidFill>
                  <a:srgbClr val="282A32"/>
                </a:solidFill>
                <a:latin typeface="Arial" pitchFamily="34" charset="0"/>
                <a:ea typeface="+mn-ea"/>
                <a:cs typeface="Arial" pitchFamily="34" charset="0"/>
              </a:defRPr>
            </a:lvl1pPr>
            <a:lvl2pPr marL="742950" indent="-285750" algn="l" rtl="0" fontAlgn="base">
              <a:spcBef>
                <a:spcPct val="20000"/>
              </a:spcBef>
              <a:spcAft>
                <a:spcPct val="0"/>
              </a:spcAft>
              <a:buClr>
                <a:schemeClr val="accent1"/>
              </a:buClr>
              <a:buFont typeface="Arial" charset="0"/>
              <a:buChar char="–"/>
              <a:defRPr kern="1200">
                <a:solidFill>
                  <a:srgbClr val="282A32"/>
                </a:solidFill>
                <a:latin typeface="Arial" pitchFamily="34" charset="0"/>
                <a:ea typeface="+mn-ea"/>
                <a:cs typeface="Arial" pitchFamily="34" charset="0"/>
              </a:defRPr>
            </a:lvl2pPr>
            <a:lvl3pPr marL="1143000" indent="-228600" algn="l" rtl="0" fontAlgn="base">
              <a:spcBef>
                <a:spcPct val="20000"/>
              </a:spcBef>
              <a:spcAft>
                <a:spcPct val="0"/>
              </a:spcAft>
              <a:buClr>
                <a:schemeClr val="accent1"/>
              </a:buClr>
              <a:buFont typeface="Arial" charset="0"/>
              <a:buChar char="•"/>
              <a:defRPr kern="1200">
                <a:solidFill>
                  <a:srgbClr val="282A32"/>
                </a:solidFill>
                <a:latin typeface="Arial" pitchFamily="34" charset="0"/>
                <a:ea typeface="+mn-ea"/>
                <a:cs typeface="Arial" pitchFamily="34" charset="0"/>
              </a:defRPr>
            </a:lvl3pPr>
            <a:lvl4pPr marL="1600200" indent="-228600" algn="l" rtl="0" fontAlgn="base">
              <a:spcBef>
                <a:spcPct val="20000"/>
              </a:spcBef>
              <a:spcAft>
                <a:spcPct val="0"/>
              </a:spcAft>
              <a:buClr>
                <a:schemeClr val="accent1"/>
              </a:buClr>
              <a:buFont typeface="Arial" charset="0"/>
              <a:buChar char="–"/>
              <a:defRPr kern="1200">
                <a:solidFill>
                  <a:srgbClr val="282A32"/>
                </a:solidFill>
                <a:latin typeface="Arial" pitchFamily="34" charset="0"/>
                <a:ea typeface="+mn-ea"/>
                <a:cs typeface="Arial" pitchFamily="34" charset="0"/>
              </a:defRPr>
            </a:lvl4pPr>
            <a:lvl5pPr marL="2057400" indent="-228600" algn="l" rtl="0" fontAlgn="base">
              <a:spcBef>
                <a:spcPct val="20000"/>
              </a:spcBef>
              <a:spcAft>
                <a:spcPct val="0"/>
              </a:spcAft>
              <a:buClr>
                <a:schemeClr val="accent1"/>
              </a:buClr>
              <a:buFont typeface="Arial" charset="0"/>
              <a:buChar char="»"/>
              <a:defRPr kern="1200">
                <a:solidFill>
                  <a:srgbClr val="282A32"/>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1800"/>
              </a:spcBef>
              <a:buFont typeface="Wingdings" panose="05000000000000000000" pitchFamily="2" charset="2"/>
              <a:buChar char="ü"/>
            </a:pPr>
            <a:r>
              <a:rPr kumimoji="0" lang="ja-JP" altLang="en-US" sz="1400" dirty="0">
                <a:latin typeface="メイリオ" panose="020B0604030504040204" pitchFamily="50" charset="-128"/>
                <a:ea typeface="メイリオ" panose="020B0604030504040204" pitchFamily="50" charset="-128"/>
              </a:rPr>
              <a:t>問題がある企画書について、書類を投げつけて修正を命じる</a:t>
            </a:r>
            <a:endParaRPr kumimoji="0" lang="en-US" altLang="ja-JP" sz="1400" dirty="0">
              <a:latin typeface="メイリオ" panose="020B0604030504040204" pitchFamily="50" charset="-128"/>
              <a:ea typeface="メイリオ" panose="020B0604030504040204" pitchFamily="50" charset="-128"/>
            </a:endParaRPr>
          </a:p>
          <a:p>
            <a:pPr>
              <a:spcBef>
                <a:spcPts val="1800"/>
              </a:spcBef>
              <a:buFont typeface="Wingdings" panose="05000000000000000000" pitchFamily="2" charset="2"/>
              <a:buChar char="ü"/>
            </a:pPr>
            <a:r>
              <a:rPr kumimoji="0" lang="ja-JP" altLang="en-US" sz="1400" dirty="0">
                <a:latin typeface="メイリオ" panose="020B0604030504040204" pitchFamily="50" charset="-128"/>
                <a:ea typeface="メイリオ" panose="020B0604030504040204" pitchFamily="50" charset="-128"/>
              </a:rPr>
              <a:t>部下を叱責しながら、近くにあった物差しで頭を叩く</a:t>
            </a:r>
            <a:endParaRPr kumimoji="0" lang="en-US" altLang="ja-JP" sz="1400" dirty="0">
              <a:latin typeface="メイリオ" panose="020B0604030504040204" pitchFamily="50" charset="-128"/>
              <a:ea typeface="メイリオ" panose="020B0604030504040204" pitchFamily="50" charset="-128"/>
            </a:endParaRPr>
          </a:p>
          <a:p>
            <a:pPr>
              <a:spcBef>
                <a:spcPts val="1800"/>
              </a:spcBef>
              <a:buFont typeface="Wingdings" panose="05000000000000000000" pitchFamily="2" charset="2"/>
              <a:buChar char="ü"/>
            </a:pPr>
            <a:r>
              <a:rPr kumimoji="0" lang="ja-JP" altLang="en-US" sz="1400" dirty="0">
                <a:latin typeface="メイリオ" panose="020B0604030504040204" pitchFamily="50" charset="-128"/>
                <a:ea typeface="メイリオ" panose="020B0604030504040204" pitchFamily="50" charset="-128"/>
              </a:rPr>
              <a:t>「説明しても分からないだろう」と、一人だけ打ち合わせから外す</a:t>
            </a:r>
            <a:endParaRPr kumimoji="0" lang="en-US" altLang="ja-JP" sz="1400" dirty="0">
              <a:latin typeface="メイリオ" panose="020B0604030504040204" pitchFamily="50" charset="-128"/>
              <a:ea typeface="メイリオ" panose="020B0604030504040204" pitchFamily="50" charset="-128"/>
            </a:endParaRPr>
          </a:p>
          <a:p>
            <a:pPr>
              <a:spcBef>
                <a:spcPts val="1800"/>
              </a:spcBef>
              <a:buFont typeface="Wingdings" panose="05000000000000000000" pitchFamily="2" charset="2"/>
              <a:buChar char="ü"/>
            </a:pPr>
            <a:r>
              <a:rPr kumimoji="0" lang="ja-JP" altLang="en-US" sz="1400" dirty="0">
                <a:latin typeface="メイリオ" panose="020B0604030504040204" pitchFamily="50" charset="-128"/>
                <a:ea typeface="メイリオ" panose="020B0604030504040204" pitchFamily="50" charset="-128"/>
              </a:rPr>
              <a:t>仕事が終わって帰ろうとする部下に、「俺が残っているのに先に帰るのか」と言う</a:t>
            </a:r>
            <a:endParaRPr kumimoji="0" lang="en-US" altLang="ja-JP" sz="1400" dirty="0">
              <a:latin typeface="メイリオ" panose="020B0604030504040204" pitchFamily="50" charset="-128"/>
              <a:ea typeface="メイリオ" panose="020B0604030504040204" pitchFamily="50" charset="-128"/>
            </a:endParaRPr>
          </a:p>
          <a:p>
            <a:pPr>
              <a:spcBef>
                <a:spcPts val="1800"/>
              </a:spcBef>
              <a:buFont typeface="Wingdings" panose="05000000000000000000" pitchFamily="2" charset="2"/>
              <a:buChar char="ü"/>
            </a:pPr>
            <a:r>
              <a:rPr kumimoji="0" lang="ja-JP" altLang="en-US" sz="1400" dirty="0">
                <a:latin typeface="メイリオ" panose="020B0604030504040204" pitchFamily="50" charset="-128"/>
                <a:ea typeface="メイリオ" panose="020B0604030504040204" pitchFamily="50" charset="-128"/>
              </a:rPr>
              <a:t>顧客からの苦情について、部下の説明を疑い、結果的には部下には責任がなかったにも関わらず、「疑われるのはお前の日ごろの態度が悪いからだ」と謝ろうとしない</a:t>
            </a:r>
            <a:endParaRPr kumimoji="0" lang="en-US" altLang="ja-JP" sz="1400" dirty="0">
              <a:latin typeface="メイリオ" panose="020B0604030504040204" pitchFamily="50" charset="-128"/>
              <a:ea typeface="メイリオ" panose="020B0604030504040204" pitchFamily="50" charset="-128"/>
            </a:endParaRPr>
          </a:p>
          <a:p>
            <a:pPr>
              <a:spcBef>
                <a:spcPts val="1800"/>
              </a:spcBef>
              <a:buFont typeface="Wingdings" panose="05000000000000000000" pitchFamily="2" charset="2"/>
              <a:buChar char="ü"/>
            </a:pPr>
            <a:r>
              <a:rPr kumimoji="0" lang="ja-JP" altLang="en-US" sz="1400" dirty="0">
                <a:latin typeface="メイリオ" panose="020B0604030504040204" pitchFamily="50" charset="-128"/>
                <a:ea typeface="メイリオ" panose="020B0604030504040204" pitchFamily="50" charset="-128"/>
              </a:rPr>
              <a:t>やる気を引き出そうとの意図で「意欲がないなら会社を辞めるべき」とのメールを本人に送るとともに、職場の同僚もｃｃにいれて送信する</a:t>
            </a:r>
            <a:endParaRPr kumimoji="0" lang="en-US" altLang="ja-JP" sz="1400" dirty="0">
              <a:latin typeface="メイリオ" panose="020B0604030504040204" pitchFamily="50" charset="-128"/>
              <a:ea typeface="メイリオ" panose="020B0604030504040204" pitchFamily="50" charset="-128"/>
            </a:endParaRPr>
          </a:p>
          <a:p>
            <a:pPr>
              <a:spcBef>
                <a:spcPts val="800"/>
              </a:spcBef>
              <a:buFont typeface="Wingdings" panose="05000000000000000000" pitchFamily="2" charset="2"/>
              <a:buChar char="ü"/>
            </a:pPr>
            <a:endParaRPr kumimoji="0" lang="en-US" altLang="ja-JP" sz="1600" dirty="0">
              <a:latin typeface="メイリオ" panose="020B0604030504040204" pitchFamily="50" charset="-128"/>
              <a:ea typeface="メイリオ" panose="020B0604030504040204" pitchFamily="50" charset="-128"/>
            </a:endParaRPr>
          </a:p>
        </p:txBody>
      </p:sp>
      <p:sp>
        <p:nvSpPr>
          <p:cNvPr id="7" name="コンテンツ プレースホルダー 2">
            <a:extLst>
              <a:ext uri="{FF2B5EF4-FFF2-40B4-BE49-F238E27FC236}">
                <a16:creationId xmlns:a16="http://schemas.microsoft.com/office/drawing/2014/main" id="{A3819021-985E-4B1F-A358-AD16C6A9D3DA}"/>
              </a:ext>
            </a:extLst>
          </p:cNvPr>
          <p:cNvSpPr txBox="1">
            <a:spLocks/>
          </p:cNvSpPr>
          <p:nvPr/>
        </p:nvSpPr>
        <p:spPr bwMode="auto">
          <a:xfrm>
            <a:off x="5172696" y="1189898"/>
            <a:ext cx="4537075" cy="4651440"/>
          </a:xfrm>
          <a:prstGeom prst="rect">
            <a:avLst/>
          </a:prstGeom>
          <a:noFill/>
          <a:ln w="9525">
            <a:noFill/>
            <a:miter lim="800000"/>
            <a:headEnd/>
            <a:tailEnd/>
          </a:ln>
        </p:spPr>
        <p:txBody>
          <a:bodyPr/>
          <a:lstStyle>
            <a:lvl1pPr marL="269875" indent="-269875" algn="l" defTabSz="1003300" rtl="0" fontAlgn="base">
              <a:spcBef>
                <a:spcPct val="20000"/>
              </a:spcBef>
              <a:spcAft>
                <a:spcPct val="0"/>
              </a:spcAft>
              <a:buClr>
                <a:srgbClr val="B5993E"/>
              </a:buClr>
              <a:buFont typeface="Wingdings" pitchFamily="2" charset="2"/>
              <a:buChar char="n"/>
              <a:defRPr kumimoji="1" kern="1200">
                <a:solidFill>
                  <a:schemeClr val="tx1"/>
                </a:solidFill>
                <a:latin typeface="Arial" pitchFamily="34" charset="0"/>
                <a:ea typeface="ＭＳ Ｐゴシック" pitchFamily="50" charset="-128"/>
                <a:cs typeface="+mn-cs"/>
              </a:defRPr>
            </a:lvl1pPr>
            <a:lvl2pPr marL="623888" indent="-260350" algn="l" defTabSz="1003300" rtl="0" fontAlgn="base">
              <a:spcBef>
                <a:spcPct val="20000"/>
              </a:spcBef>
              <a:spcAft>
                <a:spcPct val="0"/>
              </a:spcAft>
              <a:buClr>
                <a:srgbClr val="B5993E"/>
              </a:buClr>
              <a:buFont typeface="Wingdings" pitchFamily="2" charset="2"/>
              <a:buChar char="n"/>
              <a:defRPr kumimoji="1" sz="1600" kern="1200">
                <a:solidFill>
                  <a:schemeClr val="tx1"/>
                </a:solidFill>
                <a:latin typeface="Arial" pitchFamily="34" charset="0"/>
                <a:ea typeface="ＭＳ Ｐゴシック" pitchFamily="50" charset="-128"/>
                <a:cs typeface="+mn-cs"/>
              </a:defRPr>
            </a:lvl2pPr>
            <a:lvl3pPr marL="1081088" indent="-187325" algn="l" defTabSz="1003300" rtl="0" fontAlgn="base">
              <a:spcBef>
                <a:spcPct val="20000"/>
              </a:spcBef>
              <a:spcAft>
                <a:spcPct val="0"/>
              </a:spcAft>
              <a:buClr>
                <a:srgbClr val="B5993E"/>
              </a:buClr>
              <a:buFont typeface="Arial" charset="0"/>
              <a:buChar char="»"/>
              <a:defRPr kumimoji="1" sz="1300" kern="1200">
                <a:solidFill>
                  <a:schemeClr val="tx1"/>
                </a:solidFill>
                <a:latin typeface="Arial" pitchFamily="34" charset="0"/>
                <a:ea typeface="ＭＳ Ｐゴシック" pitchFamily="50" charset="-128"/>
                <a:cs typeface="+mn-cs"/>
              </a:defRPr>
            </a:lvl3pPr>
            <a:lvl4pPr marL="1611313" indent="-177800" algn="l" defTabSz="1003300" rtl="0" fontAlgn="base">
              <a:spcBef>
                <a:spcPct val="20000"/>
              </a:spcBef>
              <a:spcAft>
                <a:spcPct val="0"/>
              </a:spcAft>
              <a:buClr>
                <a:srgbClr val="B5993E"/>
              </a:buClr>
              <a:buFont typeface="Arial" charset="0"/>
              <a:buChar char="»"/>
              <a:defRPr kumimoji="1" sz="1200" kern="1200">
                <a:solidFill>
                  <a:schemeClr val="tx1"/>
                </a:solidFill>
                <a:latin typeface="Arial" pitchFamily="34" charset="0"/>
                <a:ea typeface="ＭＳ Ｐゴシック" pitchFamily="50" charset="-128"/>
                <a:cs typeface="+mn-cs"/>
              </a:defRPr>
            </a:lvl4pPr>
            <a:lvl5pPr marL="2057400" indent="-176213" algn="l" defTabSz="1003300" rtl="0" fontAlgn="base">
              <a:spcBef>
                <a:spcPct val="20000"/>
              </a:spcBef>
              <a:spcAft>
                <a:spcPct val="0"/>
              </a:spcAft>
              <a:buClr>
                <a:srgbClr val="B5993E"/>
              </a:buClr>
              <a:buFont typeface="Arial" charset="0"/>
              <a:buChar char="–"/>
              <a:defRPr kumimoji="1" sz="1200" kern="1200">
                <a:solidFill>
                  <a:schemeClr val="tx1"/>
                </a:solidFill>
                <a:latin typeface="Arial" pitchFamily="34" charset="0"/>
                <a:ea typeface="ＭＳ Ｐゴシック" pitchFamily="50" charset="-128"/>
                <a:cs typeface="+mn-cs"/>
              </a:defRPr>
            </a:lvl5pPr>
            <a:lvl6pPr marL="2763294" indent="-251209" algn="l" defTabSz="1004834" rtl="0" eaLnBrk="1" latinLnBrk="0" hangingPunct="1">
              <a:spcBef>
                <a:spcPct val="20000"/>
              </a:spcBef>
              <a:buFont typeface="Arial" pitchFamily="34" charset="0"/>
              <a:buChar char="•"/>
              <a:defRPr kumimoji="1" sz="2200" kern="1200">
                <a:solidFill>
                  <a:schemeClr val="tx1"/>
                </a:solidFill>
                <a:latin typeface="+mn-lt"/>
                <a:ea typeface="+mn-ea"/>
                <a:cs typeface="+mn-cs"/>
              </a:defRPr>
            </a:lvl6pPr>
            <a:lvl7pPr marL="3265711" indent="-251209" algn="l" defTabSz="1004834" rtl="0" eaLnBrk="1" latinLnBrk="0" hangingPunct="1">
              <a:spcBef>
                <a:spcPct val="20000"/>
              </a:spcBef>
              <a:buFont typeface="Arial" pitchFamily="34" charset="0"/>
              <a:buChar char="•"/>
              <a:defRPr kumimoji="1" sz="2200" kern="1200">
                <a:solidFill>
                  <a:schemeClr val="tx1"/>
                </a:solidFill>
                <a:latin typeface="+mn-lt"/>
                <a:ea typeface="+mn-ea"/>
                <a:cs typeface="+mn-cs"/>
              </a:defRPr>
            </a:lvl7pPr>
            <a:lvl8pPr marL="3768128" indent="-251209" algn="l" defTabSz="1004834" rtl="0" eaLnBrk="1" latinLnBrk="0" hangingPunct="1">
              <a:spcBef>
                <a:spcPct val="20000"/>
              </a:spcBef>
              <a:buFont typeface="Arial" pitchFamily="34" charset="0"/>
              <a:buChar char="•"/>
              <a:defRPr kumimoji="1" sz="2200" kern="1200">
                <a:solidFill>
                  <a:schemeClr val="tx1"/>
                </a:solidFill>
                <a:latin typeface="+mn-lt"/>
                <a:ea typeface="+mn-ea"/>
                <a:cs typeface="+mn-cs"/>
              </a:defRPr>
            </a:lvl8pPr>
            <a:lvl9pPr marL="4270545" indent="-251209" algn="l" defTabSz="1004834" rtl="0" eaLnBrk="1" latinLnBrk="0" hangingPunct="1">
              <a:spcBef>
                <a:spcPct val="20000"/>
              </a:spcBef>
              <a:buFont typeface="Arial" pitchFamily="34" charset="0"/>
              <a:buChar char="•"/>
              <a:defRPr kumimoji="1" sz="2200" kern="1200">
                <a:solidFill>
                  <a:schemeClr val="tx1"/>
                </a:solidFill>
                <a:latin typeface="+mn-lt"/>
                <a:ea typeface="+mn-ea"/>
                <a:cs typeface="+mn-cs"/>
              </a:defRPr>
            </a:lvl9pPr>
          </a:lstStyle>
          <a:p>
            <a:pPr>
              <a:spcBef>
                <a:spcPts val="1800"/>
              </a:spcBef>
              <a:buFont typeface="Wingdings" pitchFamily="2" charset="2"/>
              <a:buChar char="ü"/>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明らかに納期に間に合わないと分かっていて、資料の作成を命じる</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Bef>
                <a:spcPts val="1800"/>
              </a:spcBef>
              <a:buFont typeface="Wingdings" pitchFamily="2" charset="2"/>
              <a:buChar char="ü"/>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能力に見合わない程度の低い業務を継続的に命じる</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Bef>
                <a:spcPts val="1800"/>
              </a:spcBef>
              <a:buFont typeface="Wingdings" pitchFamily="2" charset="2"/>
              <a:buChar char="ü"/>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「俺の若いころは、もっと厳しかったんだ。それに比べ、今の若い者は、甘やかされている」と日ごろから言う</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Bef>
                <a:spcPts val="1800"/>
              </a:spcBef>
              <a:buFont typeface="Wingdings" pitchFamily="2" charset="2"/>
              <a:buChar char="ü"/>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個人的な趣味・嗜好について必要以上に聞く</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Bef>
                <a:spcPts val="1800"/>
              </a:spcBef>
              <a:buFont typeface="Wingdings" pitchFamily="2" charset="2"/>
              <a:buChar char="ü"/>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特定の部下だけを、何度も同僚の前で叱責する</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Bef>
                <a:spcPts val="1800"/>
              </a:spcBef>
              <a:buFont typeface="Wingdings" pitchFamily="2" charset="2"/>
              <a:buChar char="ü"/>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特定の同僚を仲間外れにする</a:t>
            </a:r>
          </a:p>
          <a:p>
            <a:pPr marL="0" indent="0">
              <a:buFont typeface="Wingdings" pitchFamily="2" charset="2"/>
              <a:buNone/>
              <a:defRPr/>
            </a:pPr>
            <a:endParaRPr lang="ja-JP" altLang="en-US" sz="1800"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5536395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テキスト ボックス 14"/>
          <p:cNvSpPr txBox="1"/>
          <p:nvPr/>
        </p:nvSpPr>
        <p:spPr>
          <a:xfrm>
            <a:off x="505016" y="383739"/>
            <a:ext cx="8564372" cy="461665"/>
          </a:xfrm>
          <a:prstGeom prst="rect">
            <a:avLst/>
          </a:prstGeom>
          <a:noFill/>
        </p:spPr>
        <p:txBody>
          <a:bodyPr wrap="square" rtlCol="0">
            <a:spAutoFit/>
          </a:bodyPr>
          <a:lstStyle/>
          <a:p>
            <a:r>
              <a:rPr lang="ja-JP" altLang="en-US" sz="2400" dirty="0">
                <a:solidFill>
                  <a:srgbClr val="000000"/>
                </a:solidFill>
                <a:latin typeface="メイリオ" pitchFamily="50" charset="-128"/>
                <a:ea typeface="メイリオ" pitchFamily="50" charset="-128"/>
                <a:cs typeface="メイリオ" pitchFamily="50" charset="-128"/>
              </a:rPr>
              <a:t>事例</a:t>
            </a:r>
            <a:endParaRPr kumimoji="1" lang="en-US" altLang="ja-JP" sz="2400" dirty="0">
              <a:solidFill>
                <a:srgbClr val="000000"/>
              </a:solidFill>
              <a:latin typeface="メイリオ" pitchFamily="50" charset="-128"/>
              <a:ea typeface="メイリオ" pitchFamily="50" charset="-128"/>
              <a:cs typeface="メイリオ" pitchFamily="50" charset="-128"/>
            </a:endParaRPr>
          </a:p>
        </p:txBody>
      </p:sp>
      <p:sp>
        <p:nvSpPr>
          <p:cNvPr id="5" name="コンテンツ プレースホルダー 2">
            <a:extLst>
              <a:ext uri="{FF2B5EF4-FFF2-40B4-BE49-F238E27FC236}">
                <a16:creationId xmlns:a16="http://schemas.microsoft.com/office/drawing/2014/main" id="{40BD11DD-645B-4466-A127-F7D5B7D2C473}"/>
              </a:ext>
            </a:extLst>
          </p:cNvPr>
          <p:cNvSpPr txBox="1">
            <a:spLocks/>
          </p:cNvSpPr>
          <p:nvPr/>
        </p:nvSpPr>
        <p:spPr>
          <a:xfrm>
            <a:off x="521804" y="845404"/>
            <a:ext cx="8965096" cy="3342283"/>
          </a:xfrm>
          <a:prstGeom prst="rect">
            <a:avLst/>
          </a:prstGeom>
        </p:spPr>
        <p:txBody>
          <a:bodyPr/>
          <a:lstStyle>
            <a:lvl1pPr marL="342900" indent="-342900" algn="l" rtl="0" fontAlgn="base">
              <a:spcBef>
                <a:spcPct val="20000"/>
              </a:spcBef>
              <a:spcAft>
                <a:spcPct val="0"/>
              </a:spcAft>
              <a:buClr>
                <a:schemeClr val="accent1"/>
              </a:buClr>
              <a:buFont typeface="Arial" charset="0"/>
              <a:buChar char="•"/>
              <a:defRPr kern="1200">
                <a:solidFill>
                  <a:srgbClr val="282A32"/>
                </a:solidFill>
                <a:latin typeface="Arial" pitchFamily="34" charset="0"/>
                <a:ea typeface="+mn-ea"/>
                <a:cs typeface="Arial" pitchFamily="34" charset="0"/>
              </a:defRPr>
            </a:lvl1pPr>
            <a:lvl2pPr marL="742950" indent="-285750" algn="l" rtl="0" fontAlgn="base">
              <a:spcBef>
                <a:spcPct val="20000"/>
              </a:spcBef>
              <a:spcAft>
                <a:spcPct val="0"/>
              </a:spcAft>
              <a:buClr>
                <a:schemeClr val="accent1"/>
              </a:buClr>
              <a:buFont typeface="Arial" charset="0"/>
              <a:buChar char="–"/>
              <a:defRPr kern="1200">
                <a:solidFill>
                  <a:srgbClr val="282A32"/>
                </a:solidFill>
                <a:latin typeface="Arial" pitchFamily="34" charset="0"/>
                <a:ea typeface="+mn-ea"/>
                <a:cs typeface="Arial" pitchFamily="34" charset="0"/>
              </a:defRPr>
            </a:lvl2pPr>
            <a:lvl3pPr marL="1143000" indent="-228600" algn="l" rtl="0" fontAlgn="base">
              <a:spcBef>
                <a:spcPct val="20000"/>
              </a:spcBef>
              <a:spcAft>
                <a:spcPct val="0"/>
              </a:spcAft>
              <a:buClr>
                <a:schemeClr val="accent1"/>
              </a:buClr>
              <a:buFont typeface="Arial" charset="0"/>
              <a:buChar char="•"/>
              <a:defRPr kern="1200">
                <a:solidFill>
                  <a:srgbClr val="282A32"/>
                </a:solidFill>
                <a:latin typeface="Arial" pitchFamily="34" charset="0"/>
                <a:ea typeface="+mn-ea"/>
                <a:cs typeface="Arial" pitchFamily="34" charset="0"/>
              </a:defRPr>
            </a:lvl3pPr>
            <a:lvl4pPr marL="1600200" indent="-228600" algn="l" rtl="0" fontAlgn="base">
              <a:spcBef>
                <a:spcPct val="20000"/>
              </a:spcBef>
              <a:spcAft>
                <a:spcPct val="0"/>
              </a:spcAft>
              <a:buClr>
                <a:schemeClr val="accent1"/>
              </a:buClr>
              <a:buFont typeface="Arial" charset="0"/>
              <a:buChar char="–"/>
              <a:defRPr kern="1200">
                <a:solidFill>
                  <a:srgbClr val="282A32"/>
                </a:solidFill>
                <a:latin typeface="Arial" pitchFamily="34" charset="0"/>
                <a:ea typeface="+mn-ea"/>
                <a:cs typeface="Arial" pitchFamily="34" charset="0"/>
              </a:defRPr>
            </a:lvl4pPr>
            <a:lvl5pPr marL="2057400" indent="-228600" algn="l" rtl="0" fontAlgn="base">
              <a:spcBef>
                <a:spcPct val="20000"/>
              </a:spcBef>
              <a:spcAft>
                <a:spcPct val="0"/>
              </a:spcAft>
              <a:buClr>
                <a:schemeClr val="accent1"/>
              </a:buClr>
              <a:buFont typeface="Arial" charset="0"/>
              <a:buChar char="»"/>
              <a:defRPr kern="1200">
                <a:solidFill>
                  <a:srgbClr val="282A32"/>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panose="05000000000000000000" pitchFamily="2" charset="2"/>
              <a:buNone/>
              <a:defRPr/>
            </a:pPr>
            <a:r>
              <a:rPr kumimoji="0" lang="ja-JP" altLang="en-US" sz="1400" dirty="0">
                <a:latin typeface="メイリオ" panose="020B0604030504040204" pitchFamily="50" charset="-128"/>
                <a:ea typeface="メイリオ" panose="020B0604030504040204" pitchFamily="50" charset="-128"/>
                <a:cs typeface="メイリオ" panose="020B0604030504040204" pitchFamily="50" charset="-128"/>
              </a:rPr>
              <a:t>上司　：①</a:t>
            </a:r>
            <a:r>
              <a:rPr kumimoji="0" lang="ja-JP" altLang="en-US" sz="1400" u="sng" dirty="0">
                <a:latin typeface="メイリオ" panose="020B0604030504040204" pitchFamily="50" charset="-128"/>
                <a:ea typeface="メイリオ" panose="020B0604030504040204" pitchFamily="50" charset="-128"/>
                <a:cs typeface="メイリオ" panose="020B0604030504040204" pitchFamily="50" charset="-128"/>
              </a:rPr>
              <a:t>おい！多々良！ 早く来い！ 納期の件で佐藤商事の部長よりクレームだ！！</a:t>
            </a:r>
            <a:endParaRPr kumimoji="0" lang="en-US" altLang="ja-JP" sz="1400" u="sng" dirty="0">
              <a:latin typeface="メイリオ" panose="020B0604030504040204" pitchFamily="50" charset="-128"/>
              <a:ea typeface="メイリオ" panose="020B0604030504040204" pitchFamily="50" charset="-128"/>
              <a:cs typeface="メイリオ" panose="020B0604030504040204" pitchFamily="50" charset="-128"/>
            </a:endParaRPr>
          </a:p>
          <a:p>
            <a:pPr marL="0" indent="0">
              <a:buFont typeface="Wingdings" panose="05000000000000000000" pitchFamily="2" charset="2"/>
              <a:buNone/>
              <a:defRPr/>
            </a:pPr>
            <a:r>
              <a:rPr kumimoji="0" lang="ja-JP" altLang="en-US" sz="1400" dirty="0">
                <a:latin typeface="メイリオ" panose="020B0604030504040204" pitchFamily="50" charset="-128"/>
                <a:ea typeface="メイリオ" panose="020B0604030504040204" pitchFamily="50" charset="-128"/>
                <a:cs typeface="メイリオ" panose="020B0604030504040204" pitchFamily="50" charset="-128"/>
              </a:rPr>
              <a:t>多々良：本当ですか？</a:t>
            </a:r>
            <a:endParaRPr kumimoji="0"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marL="0" indent="0">
              <a:buFont typeface="Wingdings" panose="05000000000000000000" pitchFamily="2" charset="2"/>
              <a:buNone/>
              <a:defRPr/>
            </a:pPr>
            <a:r>
              <a:rPr kumimoji="0" lang="ja-JP" altLang="en-US" sz="1400" dirty="0">
                <a:latin typeface="メイリオ" panose="020B0604030504040204" pitchFamily="50" charset="-128"/>
                <a:ea typeface="メイリオ" panose="020B0604030504040204" pitchFamily="50" charset="-128"/>
                <a:cs typeface="メイリオ" panose="020B0604030504040204" pitchFamily="50" charset="-128"/>
              </a:rPr>
              <a:t>上司　：</a:t>
            </a:r>
            <a:r>
              <a:rPr kumimoji="0" lang="ja-JP" altLang="en-US" sz="1400" u="sng" dirty="0">
                <a:latin typeface="メイリオ" panose="020B0604030504040204" pitchFamily="50" charset="-128"/>
                <a:ea typeface="メイリオ" panose="020B0604030504040204" pitchFamily="50" charset="-128"/>
                <a:cs typeface="メイリオ" panose="020B0604030504040204" pitchFamily="50" charset="-128"/>
              </a:rPr>
              <a:t>俺は、何も聞いてないぞ！納期はどういう話になっていたんだ！</a:t>
            </a:r>
            <a:endParaRPr kumimoji="0" lang="en-US" altLang="ja-JP" sz="1400" u="sng" dirty="0">
              <a:latin typeface="メイリオ" panose="020B0604030504040204" pitchFamily="50" charset="-128"/>
              <a:ea typeface="メイリオ" panose="020B0604030504040204" pitchFamily="50" charset="-128"/>
              <a:cs typeface="メイリオ" panose="020B0604030504040204" pitchFamily="50" charset="-128"/>
            </a:endParaRPr>
          </a:p>
          <a:p>
            <a:pPr marL="0" indent="0">
              <a:buFont typeface="Wingdings" panose="05000000000000000000" pitchFamily="2" charset="2"/>
              <a:buNone/>
              <a:defRPr/>
            </a:pPr>
            <a:r>
              <a:rPr kumimoji="0"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r>
              <a:rPr kumimoji="0" lang="ja-JP" altLang="en-US" sz="1400" u="sng" dirty="0">
                <a:latin typeface="メイリオ" panose="020B0604030504040204" pitchFamily="50" charset="-128"/>
                <a:ea typeface="メイリオ" panose="020B0604030504040204" pitchFamily="50" charset="-128"/>
                <a:cs typeface="メイリオ" panose="020B0604030504040204" pitchFamily="50" charset="-128"/>
              </a:rPr>
              <a:t>納期は、基本の「き」だろ！部長はペナルティを要求しているぞ！</a:t>
            </a:r>
            <a:endParaRPr kumimoji="0" lang="en-US" altLang="ja-JP" sz="1400" u="sng" dirty="0">
              <a:latin typeface="メイリオ" panose="020B0604030504040204" pitchFamily="50" charset="-128"/>
              <a:ea typeface="メイリオ" panose="020B0604030504040204" pitchFamily="50" charset="-128"/>
              <a:cs typeface="メイリオ" panose="020B0604030504040204" pitchFamily="50" charset="-128"/>
            </a:endParaRPr>
          </a:p>
          <a:p>
            <a:pPr marL="0" indent="0">
              <a:buFont typeface="Wingdings" panose="05000000000000000000" pitchFamily="2" charset="2"/>
              <a:buNone/>
              <a:defRPr/>
            </a:pPr>
            <a:r>
              <a:rPr kumimoji="0" lang="ja-JP" altLang="en-US" sz="1400" dirty="0">
                <a:latin typeface="メイリオ" panose="020B0604030504040204" pitchFamily="50" charset="-128"/>
                <a:ea typeface="メイリオ" panose="020B0604030504040204" pitchFamily="50" charset="-128"/>
                <a:cs typeface="メイリオ" panose="020B0604030504040204" pitchFamily="50" charset="-128"/>
              </a:rPr>
              <a:t>多々良：先方の担当者には確認を取って、了解いただいて</a:t>
            </a:r>
            <a:r>
              <a:rPr kumimoji="0" lang="ja-JP" altLang="en-US" sz="1400" u="sng" dirty="0">
                <a:latin typeface="メイリオ" panose="020B0604030504040204" pitchFamily="50" charset="-128"/>
                <a:ea typeface="メイリオ" panose="020B0604030504040204" pitchFamily="50" charset="-128"/>
                <a:cs typeface="メイリオ" panose="020B0604030504040204" pitchFamily="50" charset="-128"/>
              </a:rPr>
              <a:t>②</a:t>
            </a:r>
            <a:r>
              <a:rPr kumimoji="0" lang="en-US" altLang="ja-JP" sz="1400" u="sng" dirty="0">
                <a:latin typeface="メイリオ" panose="020B0604030504040204" pitchFamily="50" charset="-128"/>
                <a:ea typeface="メイリオ" panose="020B0604030504040204" pitchFamily="50" charset="-128"/>
                <a:cs typeface="メイリオ" panose="020B0604030504040204" pitchFamily="50" charset="-128"/>
              </a:rPr>
              <a:t>…</a:t>
            </a:r>
            <a:r>
              <a:rPr kumimoji="0" lang="en-US" altLang="ja-JP" sz="1400" dirty="0">
                <a:latin typeface="メイリオ" panose="020B0604030504040204" pitchFamily="50" charset="-128"/>
                <a:ea typeface="メイリオ" panose="020B0604030504040204" pitchFamily="50" charset="-128"/>
                <a:cs typeface="メイリオ" panose="020B0604030504040204" pitchFamily="50" charset="-128"/>
              </a:rPr>
              <a:t>.</a:t>
            </a:r>
          </a:p>
          <a:p>
            <a:pPr marL="0" indent="0">
              <a:buFont typeface="Wingdings" panose="05000000000000000000" pitchFamily="2" charset="2"/>
              <a:buNone/>
              <a:defRPr/>
            </a:pPr>
            <a:r>
              <a:rPr kumimoji="0" lang="ja-JP" altLang="en-US" sz="1400" dirty="0">
                <a:latin typeface="メイリオ" panose="020B0604030504040204" pitchFamily="50" charset="-128"/>
                <a:ea typeface="メイリオ" panose="020B0604030504040204" pitchFamily="50" charset="-128"/>
                <a:cs typeface="メイリオ" panose="020B0604030504040204" pitchFamily="50" charset="-128"/>
              </a:rPr>
              <a:t>上司　：じゃあ、なんでクレームが来るんだ！！</a:t>
            </a:r>
            <a:r>
              <a:rPr kumimoji="0" lang="ja-JP" altLang="en-US" sz="1400" u="sng" dirty="0">
                <a:latin typeface="メイリオ" panose="020B0604030504040204" pitchFamily="50" charset="-128"/>
                <a:ea typeface="メイリオ" panose="020B0604030504040204" pitchFamily="50" charset="-128"/>
                <a:cs typeface="メイリオ" panose="020B0604030504040204" pitchFamily="50" charset="-128"/>
              </a:rPr>
              <a:t>③子供みたいに言い訳するんじゃない！</a:t>
            </a:r>
            <a:endParaRPr kumimoji="0" lang="en-US" altLang="ja-JP" sz="1400" u="sng" dirty="0">
              <a:latin typeface="メイリオ" panose="020B0604030504040204" pitchFamily="50" charset="-128"/>
              <a:ea typeface="メイリオ" panose="020B0604030504040204" pitchFamily="50" charset="-128"/>
              <a:cs typeface="メイリオ" panose="020B0604030504040204" pitchFamily="50" charset="-128"/>
            </a:endParaRPr>
          </a:p>
          <a:p>
            <a:pPr marL="0" indent="0">
              <a:buFont typeface="Wingdings" panose="05000000000000000000" pitchFamily="2" charset="2"/>
              <a:buNone/>
              <a:defRPr/>
            </a:pPr>
            <a:r>
              <a:rPr kumimoji="0" lang="ja-JP" altLang="en-US" sz="1400" dirty="0">
                <a:latin typeface="メイリオ" panose="020B0604030504040204" pitchFamily="50" charset="-128"/>
                <a:ea typeface="メイリオ" panose="020B0604030504040204" pitchFamily="50" charset="-128"/>
                <a:cs typeface="メイリオ" panose="020B0604030504040204" pitchFamily="50" charset="-128"/>
              </a:rPr>
              <a:t>　　　　なんで納期がズレ</a:t>
            </a:r>
            <a:r>
              <a:rPr kumimoji="0" lang="ja-JP" altLang="en-US" sz="1400" dirty="0" err="1">
                <a:latin typeface="メイリオ" panose="020B0604030504040204" pitchFamily="50" charset="-128"/>
                <a:ea typeface="メイリオ" panose="020B0604030504040204" pitchFamily="50" charset="-128"/>
                <a:cs typeface="メイリオ" panose="020B0604030504040204" pitchFamily="50" charset="-128"/>
              </a:rPr>
              <a:t>ると</a:t>
            </a:r>
            <a:r>
              <a:rPr kumimoji="0" lang="ja-JP" altLang="en-US" sz="1400" dirty="0">
                <a:latin typeface="メイリオ" panose="020B0604030504040204" pitchFamily="50" charset="-128"/>
                <a:ea typeface="メイリオ" panose="020B0604030504040204" pitchFamily="50" charset="-128"/>
                <a:cs typeface="メイリオ" panose="020B0604030504040204" pitchFamily="50" charset="-128"/>
              </a:rPr>
              <a:t>分かった時点で報告・相談しなかった！</a:t>
            </a:r>
            <a:endParaRPr kumimoji="0"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marL="0" indent="0">
              <a:buFont typeface="Wingdings" panose="05000000000000000000" pitchFamily="2" charset="2"/>
              <a:buNone/>
              <a:defRPr/>
            </a:pPr>
            <a:r>
              <a:rPr kumimoji="0" lang="ja-JP" altLang="en-US" sz="1400" dirty="0">
                <a:latin typeface="メイリオ" panose="020B0604030504040204" pitchFamily="50" charset="-128"/>
                <a:ea typeface="メイリオ" panose="020B0604030504040204" pitchFamily="50" charset="-128"/>
                <a:cs typeface="メイリオ" panose="020B0604030504040204" pitchFamily="50" charset="-128"/>
              </a:rPr>
              <a:t>　　　　うちの信頼を損なうような大問題になったらどうするつもりだ！　怠慢だぞ！</a:t>
            </a:r>
            <a:br>
              <a:rPr kumimoji="0" lang="en-US" altLang="ja-JP" sz="1400" dirty="0">
                <a:latin typeface="メイリオ" panose="020B0604030504040204" pitchFamily="50" charset="-128"/>
                <a:ea typeface="メイリオ" panose="020B0604030504040204" pitchFamily="50" charset="-128"/>
                <a:cs typeface="メイリオ" panose="020B0604030504040204" pitchFamily="50" charset="-128"/>
              </a:rPr>
            </a:br>
            <a:r>
              <a:rPr kumimoji="0" lang="ja-JP" altLang="en-US" sz="1400" dirty="0">
                <a:latin typeface="メイリオ" panose="020B0604030504040204" pitchFamily="50" charset="-128"/>
                <a:ea typeface="メイリオ" panose="020B0604030504040204" pitchFamily="50" charset="-128"/>
                <a:cs typeface="メイリオ" panose="020B0604030504040204" pitchFamily="50" charset="-128"/>
              </a:rPr>
              <a:t>　　　　この</a:t>
            </a:r>
            <a:r>
              <a:rPr kumimoji="0" lang="ja-JP" altLang="en-US" sz="1400" u="sng" dirty="0">
                <a:latin typeface="メイリオ" panose="020B0604030504040204" pitchFamily="50" charset="-128"/>
                <a:ea typeface="メイリオ" panose="020B0604030504040204" pitchFamily="50" charset="-128"/>
                <a:cs typeface="メイリオ" panose="020B0604030504040204" pitchFamily="50" charset="-128"/>
              </a:rPr>
              <a:t>④給料泥棒！</a:t>
            </a:r>
            <a:endParaRPr kumimoji="0" lang="en-US" altLang="ja-JP" sz="1400" u="sng" dirty="0">
              <a:latin typeface="メイリオ" panose="020B0604030504040204" pitchFamily="50" charset="-128"/>
              <a:ea typeface="メイリオ" panose="020B0604030504040204" pitchFamily="50" charset="-128"/>
              <a:cs typeface="メイリオ" panose="020B0604030504040204" pitchFamily="50" charset="-128"/>
            </a:endParaRPr>
          </a:p>
          <a:p>
            <a:pPr marL="0" indent="0">
              <a:buFont typeface="Wingdings" panose="05000000000000000000" pitchFamily="2" charset="2"/>
              <a:buNone/>
              <a:defRPr/>
            </a:pPr>
            <a:r>
              <a:rPr kumimoji="0" lang="ja-JP" altLang="en-US" sz="1400" dirty="0">
                <a:latin typeface="メイリオ" panose="020B0604030504040204" pitchFamily="50" charset="-128"/>
                <a:ea typeface="メイリオ" panose="020B0604030504040204" pitchFamily="50" charset="-128"/>
                <a:cs typeface="メイリオ" panose="020B0604030504040204" pitchFamily="50" charset="-128"/>
              </a:rPr>
              <a:t>　　　　お前に任せた仕事だといっても、自分だけで判断して進めるのは</a:t>
            </a:r>
            <a:r>
              <a:rPr kumimoji="0" lang="ja-JP" altLang="en-US" sz="1400" u="sng" dirty="0">
                <a:latin typeface="メイリオ" panose="020B0604030504040204" pitchFamily="50" charset="-128"/>
                <a:ea typeface="メイリオ" panose="020B0604030504040204" pitchFamily="50" charset="-128"/>
                <a:cs typeface="メイリオ" panose="020B0604030504040204" pitchFamily="50" charset="-128"/>
              </a:rPr>
              <a:t>⑤</a:t>
            </a:r>
            <a:r>
              <a:rPr kumimoji="0" lang="en-US" altLang="ja-JP" sz="1400" u="sng" dirty="0">
                <a:latin typeface="メイリオ" panose="020B0604030504040204" pitchFamily="50" charset="-128"/>
                <a:ea typeface="メイリオ" panose="020B0604030504040204" pitchFamily="50" charset="-128"/>
                <a:cs typeface="メイリオ" panose="020B0604030504040204" pitchFamily="50" charset="-128"/>
              </a:rPr>
              <a:t>100</a:t>
            </a:r>
            <a:r>
              <a:rPr kumimoji="0" lang="ja-JP" altLang="en-US" sz="1400" u="sng" dirty="0">
                <a:latin typeface="メイリオ" panose="020B0604030504040204" pitchFamily="50" charset="-128"/>
                <a:ea typeface="メイリオ" panose="020B0604030504040204" pitchFamily="50" charset="-128"/>
                <a:cs typeface="メイリオ" panose="020B0604030504040204" pitchFamily="50" charset="-128"/>
              </a:rPr>
              <a:t>年早い！</a:t>
            </a:r>
            <a:endParaRPr kumimoji="0" lang="en-US" altLang="ja-JP" sz="1400" u="sng" dirty="0">
              <a:latin typeface="メイリオ" panose="020B0604030504040204" pitchFamily="50" charset="-128"/>
              <a:ea typeface="メイリオ" panose="020B0604030504040204" pitchFamily="50" charset="-128"/>
              <a:cs typeface="メイリオ" panose="020B0604030504040204" pitchFamily="50" charset="-128"/>
            </a:endParaRPr>
          </a:p>
          <a:p>
            <a:pPr marL="0" indent="0">
              <a:buFont typeface="Wingdings" panose="05000000000000000000" pitchFamily="2" charset="2"/>
              <a:buNone/>
              <a:defRPr/>
            </a:pPr>
            <a:r>
              <a:rPr kumimoji="0"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r>
              <a:rPr kumimoji="0" lang="ja-JP" altLang="en-US" sz="1400" u="sng" dirty="0">
                <a:latin typeface="メイリオ" panose="020B0604030504040204" pitchFamily="50" charset="-128"/>
                <a:ea typeface="メイリオ" panose="020B0604030504040204" pitchFamily="50" charset="-128"/>
                <a:cs typeface="メイリオ" panose="020B0604030504040204" pitchFamily="50" charset="-128"/>
              </a:rPr>
              <a:t>半人前のくせして思い上がって</a:t>
            </a:r>
            <a:r>
              <a:rPr kumimoji="0" lang="ja-JP" altLang="en-US" sz="1400" dirty="0">
                <a:latin typeface="メイリオ" panose="020B0604030504040204" pitchFamily="50" charset="-128"/>
                <a:ea typeface="メイリオ" panose="020B0604030504040204" pitchFamily="50" charset="-128"/>
                <a:cs typeface="メイリオ" panose="020B0604030504040204" pitchFamily="50" charset="-128"/>
              </a:rPr>
              <a:t>自分を過信するな！</a:t>
            </a:r>
            <a:endParaRPr kumimoji="0"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marL="0" indent="0">
              <a:buFont typeface="Wingdings" panose="05000000000000000000" pitchFamily="2" charset="2"/>
              <a:buNone/>
              <a:defRPr/>
            </a:pPr>
            <a:r>
              <a:rPr kumimoji="0" lang="ja-JP" altLang="en-US" sz="1400" dirty="0">
                <a:latin typeface="メイリオ" panose="020B0604030504040204" pitchFamily="50" charset="-128"/>
                <a:ea typeface="メイリオ" panose="020B0604030504040204" pitchFamily="50" charset="-128"/>
                <a:cs typeface="メイリオ" panose="020B0604030504040204" pitchFamily="50" charset="-128"/>
              </a:rPr>
              <a:t>　　　　まずは、先方に謝罪に行ってきちんとお詫びして来い！</a:t>
            </a:r>
            <a:endParaRPr kumimoji="0"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marL="0" indent="0">
              <a:buFont typeface="Wingdings" panose="05000000000000000000" pitchFamily="2" charset="2"/>
              <a:buNone/>
              <a:defRPr/>
            </a:pPr>
            <a:r>
              <a:rPr kumimoji="0" lang="ja-JP" altLang="en-US" sz="1400" dirty="0">
                <a:latin typeface="メイリオ" panose="020B0604030504040204" pitchFamily="50" charset="-128"/>
                <a:ea typeface="メイリオ" panose="020B0604030504040204" pitchFamily="50" charset="-128"/>
                <a:cs typeface="メイリオ" panose="020B0604030504040204" pitchFamily="50" charset="-128"/>
              </a:rPr>
              <a:t>　　　　最初から言い訳なんかするんじゃないぞ、</a:t>
            </a:r>
            <a:r>
              <a:rPr kumimoji="0" lang="ja-JP" altLang="en-US" sz="1400" u="sng" dirty="0">
                <a:latin typeface="メイリオ" panose="020B0604030504040204" pitchFamily="50" charset="-128"/>
                <a:ea typeface="メイリオ" panose="020B0604030504040204" pitchFamily="50" charset="-128"/>
                <a:cs typeface="メイリオ" panose="020B0604030504040204" pitchFamily="50" charset="-128"/>
              </a:rPr>
              <a:t>⑥早く行け！</a:t>
            </a:r>
            <a:r>
              <a:rPr kumimoji="0"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r>
              <a:rPr kumimoji="0" lang="en-US" altLang="ja-JP" sz="1400" dirty="0">
                <a:latin typeface="メイリオ" panose="020B0604030504040204" pitchFamily="50" charset="-128"/>
                <a:ea typeface="メイリオ" panose="020B0604030504040204" pitchFamily="50" charset="-128"/>
                <a:cs typeface="メイリオ" panose="020B0604030504040204" pitchFamily="50" charset="-128"/>
              </a:rPr>
              <a:t> </a:t>
            </a:r>
          </a:p>
          <a:p>
            <a:pPr marL="0" indent="0">
              <a:buFont typeface="Wingdings" panose="05000000000000000000" pitchFamily="2" charset="2"/>
              <a:buNone/>
              <a:defRPr/>
            </a:pPr>
            <a:r>
              <a:rPr kumimoji="0" lang="ja-JP" altLang="en-US" sz="1200" dirty="0">
                <a:latin typeface="メイリオ" panose="020B0604030504040204" pitchFamily="50" charset="-128"/>
                <a:ea typeface="メイリオ" panose="020B0604030504040204" pitchFamily="50" charset="-128"/>
                <a:cs typeface="メイリオ" panose="020B0604030504040204" pitchFamily="50" charset="-128"/>
              </a:rPr>
              <a:t>　　　　　　　　　　　　　　　　　　　　　　　　　　　　　（厚生労働省　あかるい職場応援団</a:t>
            </a:r>
            <a:r>
              <a:rPr kumimoji="0" lang="en-US" altLang="ja-JP" sz="1200" dirty="0">
                <a:latin typeface="メイリオ" panose="020B0604030504040204" pitchFamily="50" charset="-128"/>
                <a:ea typeface="メイリオ" panose="020B0604030504040204" pitchFamily="50" charset="-128"/>
                <a:cs typeface="メイリオ" panose="020B0604030504040204" pitchFamily="50" charset="-128"/>
              </a:rPr>
              <a:t>HP</a:t>
            </a:r>
            <a:r>
              <a:rPr kumimoji="0" lang="ja-JP" altLang="en-US" sz="1200" dirty="0">
                <a:latin typeface="メイリオ" panose="020B0604030504040204" pitchFamily="50" charset="-128"/>
                <a:ea typeface="メイリオ" panose="020B0604030504040204" pitchFamily="50" charset="-128"/>
                <a:cs typeface="メイリオ" panose="020B0604030504040204" pitchFamily="50" charset="-128"/>
              </a:rPr>
              <a:t>「動画で学ぶ」より）　</a:t>
            </a:r>
            <a:endParaRPr kumimoji="0"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kumimoji="0" lang="ja-JP" altLang="en-US" sz="2000" dirty="0">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7" name="グループ化 9">
            <a:extLst>
              <a:ext uri="{FF2B5EF4-FFF2-40B4-BE49-F238E27FC236}">
                <a16:creationId xmlns:a16="http://schemas.microsoft.com/office/drawing/2014/main" id="{E795C534-F8CD-4751-B4D5-03C8B1378A9E}"/>
              </a:ext>
            </a:extLst>
          </p:cNvPr>
          <p:cNvGrpSpPr>
            <a:grpSpLocks/>
          </p:cNvGrpSpPr>
          <p:nvPr/>
        </p:nvGrpSpPr>
        <p:grpSpPr bwMode="auto">
          <a:xfrm>
            <a:off x="7348085" y="1053360"/>
            <a:ext cx="2230632" cy="1716226"/>
            <a:chOff x="7284690" y="2135184"/>
            <a:chExt cx="2641240" cy="1838006"/>
          </a:xfrm>
        </p:grpSpPr>
        <p:pic>
          <p:nvPicPr>
            <p:cNvPr id="8" name="Picture 2">
              <a:extLst>
                <a:ext uri="{FF2B5EF4-FFF2-40B4-BE49-F238E27FC236}">
                  <a16:creationId xmlns:a16="http://schemas.microsoft.com/office/drawing/2014/main" id="{4BE1784F-3E8F-450F-ABBC-0E804739E6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24553" y="2135184"/>
              <a:ext cx="1601377" cy="1838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 descr="C:\Users\HS00097\AppData\Local\Microsoft\Windows\Temporary Internet Files\Content.IE5\O20LFSF7\MC900428967[1].wmf">
              <a:extLst>
                <a:ext uri="{FF2B5EF4-FFF2-40B4-BE49-F238E27FC236}">
                  <a16:creationId xmlns:a16="http://schemas.microsoft.com/office/drawing/2014/main" id="{847339EC-660D-4E35-AA6C-4762964B1093}"/>
                </a:ext>
              </a:extLst>
            </p:cNvPr>
            <p:cNvPicPr>
              <a:picLocks noChangeAspect="1" noChangeArrowheads="1"/>
            </p:cNvPicPr>
            <p:nvPr/>
          </p:nvPicPr>
          <p:blipFill>
            <a:blip r:embed="rId3" cstate="print">
              <a:duotone>
                <a:prstClr val="black"/>
                <a:srgbClr val="E25922">
                  <a:tint val="45000"/>
                  <a:satMod val="400000"/>
                </a:srgbClr>
              </a:duotone>
              <a:extLst/>
            </a:blip>
            <a:srcRect/>
            <a:stretch>
              <a:fillRect/>
            </a:stretch>
          </p:blipFill>
          <p:spPr bwMode="auto">
            <a:xfrm rot="1987942">
              <a:off x="7482683" y="2292806"/>
              <a:ext cx="922559" cy="271535"/>
            </a:xfrm>
            <a:prstGeom prst="rect">
              <a:avLst/>
            </a:prstGeom>
            <a:noFill/>
            <a:extLst/>
          </p:spPr>
        </p:pic>
        <p:pic>
          <p:nvPicPr>
            <p:cNvPr id="10" name="Picture 3" descr="C:\Users\HS00097\AppData\Local\Microsoft\Windows\Temporary Internet Files\Content.IE5\O20LFSF7\MC900428967[1].wmf">
              <a:extLst>
                <a:ext uri="{FF2B5EF4-FFF2-40B4-BE49-F238E27FC236}">
                  <a16:creationId xmlns:a16="http://schemas.microsoft.com/office/drawing/2014/main" id="{AAC32820-F70F-45AB-BA0C-F768F78D9FED}"/>
                </a:ext>
              </a:extLst>
            </p:cNvPr>
            <p:cNvPicPr>
              <a:picLocks noChangeAspect="1" noChangeArrowheads="1"/>
            </p:cNvPicPr>
            <p:nvPr/>
          </p:nvPicPr>
          <p:blipFill>
            <a:blip r:embed="rId3" cstate="print">
              <a:duotone>
                <a:prstClr val="black"/>
                <a:srgbClr val="E25922">
                  <a:tint val="45000"/>
                  <a:satMod val="400000"/>
                </a:srgbClr>
              </a:duotone>
              <a:extLst/>
            </a:blip>
            <a:srcRect/>
            <a:stretch>
              <a:fillRect/>
            </a:stretch>
          </p:blipFill>
          <p:spPr bwMode="auto">
            <a:xfrm rot="645780">
              <a:off x="7284690" y="2658624"/>
              <a:ext cx="922559" cy="271535"/>
            </a:xfrm>
            <a:prstGeom prst="rect">
              <a:avLst/>
            </a:prstGeom>
            <a:noFill/>
            <a:extLst/>
          </p:spPr>
        </p:pic>
        <p:pic>
          <p:nvPicPr>
            <p:cNvPr id="11" name="Picture 3" descr="C:\Users\HS00097\AppData\Local\Microsoft\Windows\Temporary Internet Files\Content.IE5\O20LFSF7\MC900428967[1].wmf">
              <a:extLst>
                <a:ext uri="{FF2B5EF4-FFF2-40B4-BE49-F238E27FC236}">
                  <a16:creationId xmlns:a16="http://schemas.microsoft.com/office/drawing/2014/main" id="{4BB09958-A393-48B4-B002-A6EEE2FAA1E0}"/>
                </a:ext>
              </a:extLst>
            </p:cNvPr>
            <p:cNvPicPr>
              <a:picLocks noChangeAspect="1" noChangeArrowheads="1"/>
            </p:cNvPicPr>
            <p:nvPr/>
          </p:nvPicPr>
          <p:blipFill>
            <a:blip r:embed="rId3" cstate="print">
              <a:duotone>
                <a:prstClr val="black"/>
                <a:srgbClr val="E25922">
                  <a:tint val="45000"/>
                  <a:satMod val="400000"/>
                </a:srgbClr>
              </a:duotone>
              <a:extLst/>
            </a:blip>
            <a:srcRect/>
            <a:stretch>
              <a:fillRect/>
            </a:stretch>
          </p:blipFill>
          <p:spPr bwMode="auto">
            <a:xfrm rot="21063393">
              <a:off x="7400177" y="3024440"/>
              <a:ext cx="922559" cy="271535"/>
            </a:xfrm>
            <a:prstGeom prst="rect">
              <a:avLst/>
            </a:prstGeom>
            <a:noFill/>
            <a:extLst/>
          </p:spPr>
        </p:pic>
      </p:grpSp>
      <p:sp>
        <p:nvSpPr>
          <p:cNvPr id="12" name="角丸四角形 8">
            <a:extLst>
              <a:ext uri="{FF2B5EF4-FFF2-40B4-BE49-F238E27FC236}">
                <a16:creationId xmlns:a16="http://schemas.microsoft.com/office/drawing/2014/main" id="{892B1531-A978-4B79-A60C-7EB42A246DC8}"/>
              </a:ext>
            </a:extLst>
          </p:cNvPr>
          <p:cNvSpPr/>
          <p:nvPr/>
        </p:nvSpPr>
        <p:spPr>
          <a:xfrm>
            <a:off x="505016" y="4376885"/>
            <a:ext cx="8981884" cy="1963738"/>
          </a:xfrm>
          <a:prstGeom prst="roundRect">
            <a:avLst>
              <a:gd name="adj" fmla="val 10401"/>
            </a:avLst>
          </a:prstGeom>
          <a:solidFill>
            <a:srgbClr val="FFFFFF">
              <a:alpha val="50196"/>
            </a:srgbClr>
          </a:solidFill>
          <a:ln w="25400" cap="flat" cmpd="sng" algn="ctr">
            <a:solidFill>
              <a:sysClr val="windowText" lastClr="000000">
                <a:lumMod val="50000"/>
                <a:lumOff val="50000"/>
              </a:sysClr>
            </a:solidFill>
            <a:prstDash val="solid"/>
          </a:ln>
          <a:effectLst/>
        </p:spPr>
        <p:txBody>
          <a:bodyPr anchor="ctr"/>
          <a:lstStyle/>
          <a:p>
            <a:pPr defTabSz="914400" fontAlgn="auto">
              <a:spcBef>
                <a:spcPts val="0"/>
              </a:spcBef>
              <a:spcAft>
                <a:spcPts val="0"/>
              </a:spcAft>
              <a:defRPr/>
            </a:pPr>
            <a:r>
              <a:rPr kumimoji="0" lang="ja-JP" altLang="en-US" sz="1400" kern="0" dirty="0">
                <a:latin typeface="メイリオ" pitchFamily="50" charset="-128"/>
                <a:ea typeface="メイリオ" pitchFamily="50" charset="-128"/>
                <a:cs typeface="メイリオ" pitchFamily="50" charset="-128"/>
              </a:rPr>
              <a:t>「パワーハラスメントになる可能性がある」こととして、下線を引いた部分が該当します。</a:t>
            </a:r>
          </a:p>
          <a:p>
            <a:pPr marL="177800" defTabSz="914400" fontAlgn="auto">
              <a:spcBef>
                <a:spcPts val="0"/>
              </a:spcBef>
              <a:spcAft>
                <a:spcPts val="0"/>
              </a:spcAft>
              <a:defRPr/>
            </a:pPr>
            <a:r>
              <a:rPr kumimoji="0" lang="ja-JP" altLang="en-US" sz="1400" kern="0" dirty="0">
                <a:latin typeface="メイリオ" pitchFamily="50" charset="-128"/>
                <a:ea typeface="メイリオ" pitchFamily="50" charset="-128"/>
                <a:cs typeface="メイリオ" pitchFamily="50" charset="-128"/>
              </a:rPr>
              <a:t>①ケンカ腰、感情的</a:t>
            </a:r>
            <a:r>
              <a:rPr kumimoji="0" lang="en-US" altLang="ja-JP" sz="1400" kern="0" dirty="0">
                <a:latin typeface="メイリオ" pitchFamily="50" charset="-128"/>
                <a:ea typeface="メイリオ" pitchFamily="50" charset="-128"/>
                <a:cs typeface="メイリオ" pitchFamily="50" charset="-128"/>
              </a:rPr>
              <a:t>/</a:t>
            </a:r>
            <a:r>
              <a:rPr kumimoji="0" lang="ja-JP" altLang="en-US" sz="1400" kern="0" dirty="0">
                <a:latin typeface="メイリオ" pitchFamily="50" charset="-128"/>
                <a:ea typeface="メイリオ" pitchFamily="50" charset="-128"/>
                <a:cs typeface="メイリオ" pitchFamily="50" charset="-128"/>
              </a:rPr>
              <a:t>②多々良君の説明を最後まで聞かない</a:t>
            </a:r>
            <a:r>
              <a:rPr kumimoji="0" lang="en-US" altLang="ja-JP" sz="1400" kern="0" dirty="0">
                <a:latin typeface="メイリオ" pitchFamily="50" charset="-128"/>
                <a:ea typeface="メイリオ" pitchFamily="50" charset="-128"/>
                <a:cs typeface="メイリオ" pitchFamily="50" charset="-128"/>
              </a:rPr>
              <a:t>/</a:t>
            </a:r>
            <a:r>
              <a:rPr kumimoji="0" lang="ja-JP" altLang="en-US" sz="1400" kern="0" dirty="0">
                <a:latin typeface="メイリオ" pitchFamily="50" charset="-128"/>
                <a:ea typeface="メイリオ" pitchFamily="50" charset="-128"/>
                <a:cs typeface="メイリオ" pitchFamily="50" charset="-128"/>
              </a:rPr>
              <a:t>③</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子供みたいに言い訳するんじゃない！④</a:t>
            </a:r>
            <a:r>
              <a:rPr kumimoji="0" lang="ja-JP" altLang="en-US" sz="1400" kern="0" dirty="0">
                <a:latin typeface="メイリオ" pitchFamily="50" charset="-128"/>
                <a:ea typeface="メイリオ" pitchFamily="50" charset="-128"/>
                <a:cs typeface="メイリオ" pitchFamily="50" charset="-128"/>
              </a:rPr>
              <a:t>「給料泥棒！」⑤「</a:t>
            </a:r>
            <a:r>
              <a:rPr kumimoji="0" lang="en-US" altLang="ja-JP" sz="1400" kern="0" dirty="0">
                <a:latin typeface="メイリオ" pitchFamily="50" charset="-128"/>
                <a:ea typeface="メイリオ" pitchFamily="50" charset="-128"/>
                <a:cs typeface="メイリオ" pitchFamily="50" charset="-128"/>
              </a:rPr>
              <a:t>100</a:t>
            </a:r>
            <a:r>
              <a:rPr kumimoji="0" lang="ja-JP" altLang="en-US" sz="1400" kern="0" dirty="0">
                <a:latin typeface="メイリオ" pitchFamily="50" charset="-128"/>
                <a:ea typeface="メイリオ" pitchFamily="50" charset="-128"/>
                <a:cs typeface="メイリオ" pitchFamily="50" charset="-128"/>
              </a:rPr>
              <a:t>年早い！」「半人前のくせして思い上がって」 →人格・能力の否定⑥「早く行け！」→心理的に追い込んでいる</a:t>
            </a:r>
          </a:p>
          <a:p>
            <a:pPr defTabSz="914400" fontAlgn="auto">
              <a:spcBef>
                <a:spcPts val="0"/>
              </a:spcBef>
              <a:spcAft>
                <a:spcPts val="0"/>
              </a:spcAft>
              <a:defRPr/>
            </a:pPr>
            <a:r>
              <a:rPr kumimoji="0" lang="ja-JP" altLang="en-US" sz="1400" kern="0" dirty="0">
                <a:latin typeface="メイリオ" pitchFamily="50" charset="-128"/>
                <a:ea typeface="メイリオ" pitchFamily="50" charset="-128"/>
                <a:cs typeface="メイリオ" pitchFamily="50" charset="-128"/>
              </a:rPr>
              <a:t>　次に、「なぜこの上司はそのような対応をするのか」ですが、以下が考えられます。</a:t>
            </a:r>
          </a:p>
          <a:p>
            <a:pPr marL="177800" defTabSz="914400" fontAlgn="auto">
              <a:spcBef>
                <a:spcPts val="0"/>
              </a:spcBef>
              <a:spcAft>
                <a:spcPts val="0"/>
              </a:spcAft>
              <a:defRPr/>
            </a:pPr>
            <a:r>
              <a:rPr kumimoji="0" lang="ja-JP" altLang="en-US" sz="1400" kern="0" dirty="0">
                <a:latin typeface="メイリオ" pitchFamily="50" charset="-128"/>
                <a:ea typeface="メイリオ" pitchFamily="50" charset="-128"/>
                <a:cs typeface="メイリオ" pitchFamily="50" charset="-128"/>
              </a:rPr>
              <a:t>上司自身がパワーハラスメントについて理解していない</a:t>
            </a:r>
            <a:r>
              <a:rPr kumimoji="0" lang="en-US" altLang="ja-JP" sz="1400" kern="0" dirty="0">
                <a:latin typeface="メイリオ" pitchFamily="50" charset="-128"/>
                <a:ea typeface="メイリオ" pitchFamily="50" charset="-128"/>
                <a:cs typeface="メイリオ" pitchFamily="50" charset="-128"/>
              </a:rPr>
              <a:t>/</a:t>
            </a:r>
            <a:r>
              <a:rPr kumimoji="0" lang="ja-JP" altLang="en-US" sz="1400" kern="0" dirty="0">
                <a:latin typeface="メイリオ" pitchFamily="50" charset="-128"/>
                <a:ea typeface="メイリオ" pitchFamily="50" charset="-128"/>
                <a:cs typeface="メイリオ" pitchFamily="50" charset="-128"/>
              </a:rPr>
              <a:t>感情をコントロールできない</a:t>
            </a:r>
            <a:r>
              <a:rPr kumimoji="0" lang="en-US" altLang="ja-JP" sz="1400" kern="0" dirty="0">
                <a:latin typeface="メイリオ" pitchFamily="50" charset="-128"/>
                <a:ea typeface="メイリオ" pitchFamily="50" charset="-128"/>
                <a:cs typeface="メイリオ" pitchFamily="50" charset="-128"/>
              </a:rPr>
              <a:t>/</a:t>
            </a:r>
            <a:r>
              <a:rPr kumimoji="0" lang="ja-JP" altLang="en-US" sz="1400" kern="0" dirty="0">
                <a:latin typeface="メイリオ" pitchFamily="50" charset="-128"/>
                <a:ea typeface="メイリオ" pitchFamily="50" charset="-128"/>
                <a:cs typeface="メイリオ" pitchFamily="50" charset="-128"/>
              </a:rPr>
              <a:t>相手を尊重していない</a:t>
            </a:r>
            <a:r>
              <a:rPr kumimoji="0" lang="en-US" altLang="ja-JP" sz="1400" kern="0" dirty="0">
                <a:latin typeface="メイリオ" pitchFamily="50" charset="-128"/>
                <a:ea typeface="メイリオ" pitchFamily="50" charset="-128"/>
                <a:cs typeface="メイリオ" pitchFamily="50" charset="-128"/>
              </a:rPr>
              <a:t>/</a:t>
            </a:r>
            <a:r>
              <a:rPr kumimoji="0" lang="ja-JP" altLang="en-US" sz="1400" kern="0" dirty="0">
                <a:latin typeface="メイリオ" pitchFamily="50" charset="-128"/>
                <a:ea typeface="メイリオ" pitchFamily="50" charset="-128"/>
                <a:cs typeface="メイリオ" pitchFamily="50" charset="-128"/>
              </a:rPr>
              <a:t>激しく怒ることで、指導の効果が上がると考えている</a:t>
            </a:r>
            <a:r>
              <a:rPr kumimoji="0" lang="en-US" altLang="ja-JP" sz="1400" kern="0" dirty="0">
                <a:latin typeface="メイリオ" pitchFamily="50" charset="-128"/>
                <a:ea typeface="メイリオ" pitchFamily="50" charset="-128"/>
                <a:cs typeface="メイリオ" pitchFamily="50" charset="-128"/>
              </a:rPr>
              <a:t>/</a:t>
            </a:r>
            <a:r>
              <a:rPr kumimoji="0" lang="ja-JP" altLang="en-US" sz="1400" kern="0" dirty="0">
                <a:latin typeface="メイリオ" pitchFamily="50" charset="-128"/>
                <a:ea typeface="メイリオ" pitchFamily="50" charset="-128"/>
                <a:cs typeface="メイリオ" pitchFamily="50" charset="-128"/>
              </a:rPr>
              <a:t>元々話し方に問題があることに、自分で気付いていない</a:t>
            </a:r>
            <a:r>
              <a:rPr kumimoji="0" lang="en-US" altLang="ja-JP" sz="1400" kern="0" dirty="0">
                <a:latin typeface="メイリオ" pitchFamily="50" charset="-128"/>
                <a:ea typeface="メイリオ" pitchFamily="50" charset="-128"/>
                <a:cs typeface="メイリオ" pitchFamily="50" charset="-128"/>
              </a:rPr>
              <a:t>/</a:t>
            </a:r>
            <a:r>
              <a:rPr kumimoji="0" lang="ja-JP" altLang="en-US" sz="1400" kern="0" dirty="0">
                <a:latin typeface="メイリオ" pitchFamily="50" charset="-128"/>
                <a:ea typeface="メイリオ" pitchFamily="50" charset="-128"/>
                <a:cs typeface="メイリオ" pitchFamily="50" charset="-128"/>
              </a:rPr>
              <a:t>職場全体に、このような対応を当たり前と考える風潮がある</a:t>
            </a:r>
            <a:r>
              <a:rPr kumimoji="0" lang="en-US" altLang="ja-JP" sz="1400" kern="0" dirty="0">
                <a:latin typeface="メイリオ" pitchFamily="50" charset="-128"/>
                <a:ea typeface="メイリオ" pitchFamily="50" charset="-128"/>
                <a:cs typeface="メイリオ" pitchFamily="50" charset="-128"/>
              </a:rPr>
              <a:t>/</a:t>
            </a:r>
            <a:r>
              <a:rPr kumimoji="0" lang="ja-JP" altLang="en-US" sz="1400" kern="0" dirty="0">
                <a:latin typeface="メイリオ" pitchFamily="50" charset="-128"/>
                <a:ea typeface="メイリオ" pitchFamily="50" charset="-128"/>
                <a:cs typeface="メイリオ" pitchFamily="50" charset="-128"/>
              </a:rPr>
              <a:t>誰も注意しない</a:t>
            </a:r>
          </a:p>
        </p:txBody>
      </p:sp>
    </p:spTree>
    <p:extLst>
      <p:ext uri="{BB962C8B-B14F-4D97-AF65-F5344CB8AC3E}">
        <p14:creationId xmlns:p14="http://schemas.microsoft.com/office/powerpoint/2010/main" val="39388792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テキスト ボックス 14"/>
          <p:cNvSpPr txBox="1"/>
          <p:nvPr/>
        </p:nvSpPr>
        <p:spPr>
          <a:xfrm>
            <a:off x="450574" y="623996"/>
            <a:ext cx="9309246" cy="5632311"/>
          </a:xfrm>
          <a:prstGeom prst="rect">
            <a:avLst/>
          </a:prstGeom>
          <a:noFill/>
        </p:spPr>
        <p:txBody>
          <a:bodyPr wrap="square" rtlCol="0">
            <a:spAutoFit/>
          </a:bodyPr>
          <a:lstStyle/>
          <a:p>
            <a:r>
              <a:rPr kumimoji="1" lang="ja-JP" altLang="en-US" sz="2400" dirty="0">
                <a:solidFill>
                  <a:srgbClr val="000000"/>
                </a:solidFill>
                <a:latin typeface="メイリオ" pitchFamily="50" charset="-128"/>
                <a:ea typeface="メイリオ" pitchFamily="50" charset="-128"/>
                <a:cs typeface="メイリオ" pitchFamily="50" charset="-128"/>
              </a:rPr>
              <a:t>〇セクハラ・・</a:t>
            </a:r>
            <a:r>
              <a:rPr kumimoji="1" lang="ja-JP" altLang="en-US" sz="2400" u="sng" dirty="0">
                <a:solidFill>
                  <a:srgbClr val="000000"/>
                </a:solidFill>
                <a:latin typeface="メイリオ" pitchFamily="50" charset="-128"/>
                <a:ea typeface="メイリオ" pitchFamily="50" charset="-128"/>
                <a:cs typeface="メイリオ" pitchFamily="50" charset="-128"/>
              </a:rPr>
              <a:t>職場</a:t>
            </a:r>
            <a:r>
              <a:rPr kumimoji="1" lang="ja-JP" altLang="en-US" sz="2400" dirty="0">
                <a:solidFill>
                  <a:srgbClr val="000000"/>
                </a:solidFill>
                <a:latin typeface="メイリオ" pitchFamily="50" charset="-128"/>
                <a:ea typeface="メイリオ" pitchFamily="50" charset="-128"/>
                <a:cs typeface="メイリオ" pitchFamily="50" charset="-128"/>
              </a:rPr>
              <a:t>において行われる、</a:t>
            </a:r>
            <a:r>
              <a:rPr kumimoji="1" lang="ja-JP" altLang="en-US" sz="2400" u="sng" dirty="0">
                <a:solidFill>
                  <a:srgbClr val="000000"/>
                </a:solidFill>
                <a:latin typeface="メイリオ" pitchFamily="50" charset="-128"/>
                <a:ea typeface="メイリオ" pitchFamily="50" charset="-128"/>
                <a:cs typeface="メイリオ" pitchFamily="50" charset="-128"/>
              </a:rPr>
              <a:t>労働者</a:t>
            </a:r>
            <a:r>
              <a:rPr kumimoji="1" lang="ja-JP" altLang="en-US" sz="2400" dirty="0">
                <a:solidFill>
                  <a:srgbClr val="000000"/>
                </a:solidFill>
                <a:latin typeface="メイリオ" pitchFamily="50" charset="-128"/>
                <a:ea typeface="メイリオ" pitchFamily="50" charset="-128"/>
                <a:cs typeface="メイリオ" pitchFamily="50" charset="-128"/>
              </a:rPr>
              <a:t>の意に反する性的な言動に対する労働者の対応により労働条件について、</a:t>
            </a:r>
            <a:r>
              <a:rPr kumimoji="1" lang="ja-JP" altLang="en-US" sz="2400" u="sng" dirty="0">
                <a:solidFill>
                  <a:srgbClr val="000000"/>
                </a:solidFill>
                <a:latin typeface="メイリオ" pitchFamily="50" charset="-128"/>
                <a:ea typeface="メイリオ" pitchFamily="50" charset="-128"/>
                <a:cs typeface="メイリオ" pitchFamily="50" charset="-128"/>
              </a:rPr>
              <a:t>不利益</a:t>
            </a:r>
            <a:r>
              <a:rPr kumimoji="1" lang="ja-JP" altLang="en-US" sz="2400" dirty="0">
                <a:solidFill>
                  <a:srgbClr val="000000"/>
                </a:solidFill>
                <a:latin typeface="メイリオ" pitchFamily="50" charset="-128"/>
                <a:ea typeface="メイリオ" pitchFamily="50" charset="-128"/>
                <a:cs typeface="メイリオ" pitchFamily="50" charset="-128"/>
              </a:rPr>
              <a:t>を受けたり、</a:t>
            </a:r>
            <a:r>
              <a:rPr kumimoji="1" lang="ja-JP" altLang="en-US" sz="2400" u="sng" dirty="0">
                <a:solidFill>
                  <a:srgbClr val="000000"/>
                </a:solidFill>
                <a:latin typeface="メイリオ" pitchFamily="50" charset="-128"/>
                <a:ea typeface="メイリオ" pitchFamily="50" charset="-128"/>
                <a:cs typeface="メイリオ" pitchFamily="50" charset="-128"/>
              </a:rPr>
              <a:t>性的言動</a:t>
            </a:r>
            <a:r>
              <a:rPr kumimoji="1" lang="ja-JP" altLang="en-US" sz="2400" dirty="0">
                <a:solidFill>
                  <a:srgbClr val="000000"/>
                </a:solidFill>
                <a:latin typeface="メイリオ" pitchFamily="50" charset="-128"/>
                <a:ea typeface="メイリオ" pitchFamily="50" charset="-128"/>
                <a:cs typeface="メイリオ" pitchFamily="50" charset="-128"/>
              </a:rPr>
              <a:t>により</a:t>
            </a:r>
            <a:r>
              <a:rPr kumimoji="1" lang="ja-JP" altLang="en-US" sz="2400" u="sng" dirty="0">
                <a:solidFill>
                  <a:srgbClr val="000000"/>
                </a:solidFill>
                <a:latin typeface="メイリオ" pitchFamily="50" charset="-128"/>
                <a:ea typeface="メイリオ" pitchFamily="50" charset="-128"/>
                <a:cs typeface="メイリオ" pitchFamily="50" charset="-128"/>
              </a:rPr>
              <a:t>就業環境が害される</a:t>
            </a:r>
            <a:r>
              <a:rPr kumimoji="1" lang="ja-JP" altLang="en-US" sz="2400" dirty="0">
                <a:solidFill>
                  <a:srgbClr val="000000"/>
                </a:solidFill>
                <a:latin typeface="メイリオ" pitchFamily="50" charset="-128"/>
                <a:ea typeface="メイリオ" pitchFamily="50" charset="-128"/>
                <a:cs typeface="メイリオ" pitchFamily="50" charset="-128"/>
              </a:rPr>
              <a:t>こと。</a:t>
            </a:r>
            <a:endParaRPr kumimoji="1" lang="en-US" altLang="ja-JP" sz="2400" dirty="0">
              <a:solidFill>
                <a:srgbClr val="000000"/>
              </a:solidFill>
              <a:latin typeface="メイリオ" pitchFamily="50" charset="-128"/>
              <a:ea typeface="メイリオ" pitchFamily="50" charset="-128"/>
              <a:cs typeface="メイリオ" pitchFamily="50" charset="-128"/>
            </a:endParaRPr>
          </a:p>
          <a:p>
            <a:r>
              <a:rPr lang="ja-JP" altLang="en-US" dirty="0">
                <a:solidFill>
                  <a:srgbClr val="000000"/>
                </a:solidFill>
                <a:latin typeface="メイリオ" pitchFamily="50" charset="-128"/>
                <a:ea typeface="メイリオ" pitchFamily="50" charset="-128"/>
                <a:cs typeface="メイリオ" pitchFamily="50" charset="-128"/>
              </a:rPr>
              <a:t>　　　　　　　　　　　　　　　　　　　　</a:t>
            </a:r>
            <a:r>
              <a:rPr lang="ja-JP" altLang="en-US" dirty="0">
                <a:solidFill>
                  <a:srgbClr val="FF0000"/>
                </a:solidFill>
                <a:latin typeface="メイリオ" pitchFamily="50" charset="-128"/>
                <a:ea typeface="メイリオ" pitchFamily="50" charset="-128"/>
                <a:cs typeface="メイリオ" pitchFamily="50" charset="-128"/>
              </a:rPr>
              <a:t>（男女雇用均等法１１条より抜粋</a:t>
            </a:r>
            <a:r>
              <a:rPr lang="ja-JP" altLang="en-US" sz="2400" dirty="0">
                <a:solidFill>
                  <a:srgbClr val="000000"/>
                </a:solidFill>
                <a:latin typeface="メイリオ" pitchFamily="50" charset="-128"/>
                <a:ea typeface="メイリオ" pitchFamily="50" charset="-128"/>
                <a:cs typeface="メイリオ" pitchFamily="50" charset="-128"/>
              </a:rPr>
              <a:t>）</a:t>
            </a:r>
            <a:endParaRPr kumimoji="1" lang="en-US" altLang="ja-JP" sz="2400" dirty="0">
              <a:solidFill>
                <a:srgbClr val="000000"/>
              </a:solidFill>
              <a:latin typeface="メイリオ" pitchFamily="50" charset="-128"/>
              <a:ea typeface="メイリオ" pitchFamily="50" charset="-128"/>
              <a:cs typeface="メイリオ" pitchFamily="50" charset="-128"/>
            </a:endParaRPr>
          </a:p>
          <a:p>
            <a:endParaRPr lang="en-US" altLang="ja-JP" sz="2400" dirty="0">
              <a:solidFill>
                <a:srgbClr val="000000"/>
              </a:solidFill>
              <a:latin typeface="メイリオ" pitchFamily="50" charset="-128"/>
              <a:ea typeface="メイリオ" pitchFamily="50" charset="-128"/>
              <a:cs typeface="メイリオ" pitchFamily="50" charset="-128"/>
            </a:endParaRPr>
          </a:p>
          <a:p>
            <a:r>
              <a:rPr kumimoji="1" lang="ja-JP" altLang="en-US" sz="1600" dirty="0">
                <a:solidFill>
                  <a:srgbClr val="000000"/>
                </a:solidFill>
                <a:latin typeface="メイリオ" pitchFamily="50" charset="-128"/>
                <a:ea typeface="メイリオ" pitchFamily="50" charset="-128"/>
                <a:cs typeface="メイリオ" pitchFamily="50" charset="-128"/>
              </a:rPr>
              <a:t>＊職場とは、一般的に働く場所だけでなく出張先、取引先、業務で使用する車中、接待場所等</a:t>
            </a:r>
            <a:endParaRPr kumimoji="1" lang="en-US" altLang="ja-JP" sz="1600" dirty="0">
              <a:solidFill>
                <a:srgbClr val="000000"/>
              </a:solidFill>
              <a:latin typeface="メイリオ" pitchFamily="50" charset="-128"/>
              <a:ea typeface="メイリオ" pitchFamily="50" charset="-128"/>
              <a:cs typeface="メイリオ" pitchFamily="50" charset="-128"/>
            </a:endParaRPr>
          </a:p>
          <a:p>
            <a:endParaRPr lang="en-US" altLang="ja-JP" sz="1600" dirty="0">
              <a:solidFill>
                <a:srgbClr val="000000"/>
              </a:solidFill>
              <a:latin typeface="メイリオ" pitchFamily="50" charset="-128"/>
              <a:ea typeface="メイリオ" pitchFamily="50" charset="-128"/>
              <a:cs typeface="メイリオ" pitchFamily="50" charset="-128"/>
            </a:endParaRPr>
          </a:p>
          <a:p>
            <a:r>
              <a:rPr kumimoji="1" lang="ja-JP" altLang="en-US" sz="1600" dirty="0">
                <a:solidFill>
                  <a:srgbClr val="000000"/>
                </a:solidFill>
                <a:latin typeface="メイリオ" pitchFamily="50" charset="-128"/>
                <a:ea typeface="メイリオ" pitchFamily="50" charset="-128"/>
                <a:cs typeface="メイリオ" pitchFamily="50" charset="-128"/>
              </a:rPr>
              <a:t>＊不利益とは、解雇、降格、減給、労働契約の更新拒否、昇進昇格の対象から除外、不合理な</a:t>
            </a:r>
            <a:endParaRPr kumimoji="1" lang="en-US" altLang="ja-JP" sz="1600" dirty="0">
              <a:solidFill>
                <a:srgbClr val="000000"/>
              </a:solidFill>
              <a:latin typeface="メイリオ" pitchFamily="50" charset="-128"/>
              <a:ea typeface="メイリオ" pitchFamily="50" charset="-128"/>
              <a:cs typeface="メイリオ" pitchFamily="50" charset="-128"/>
            </a:endParaRPr>
          </a:p>
          <a:p>
            <a:r>
              <a:rPr lang="ja-JP" altLang="en-US" sz="1600" dirty="0">
                <a:solidFill>
                  <a:srgbClr val="000000"/>
                </a:solidFill>
                <a:latin typeface="メイリオ" pitchFamily="50" charset="-128"/>
                <a:ea typeface="メイリオ" pitchFamily="50" charset="-128"/>
                <a:cs typeface="メイリオ" pitchFamily="50" charset="-128"/>
              </a:rPr>
              <a:t>　</a:t>
            </a:r>
            <a:r>
              <a:rPr kumimoji="1" lang="ja-JP" altLang="en-US" sz="1600" dirty="0">
                <a:solidFill>
                  <a:srgbClr val="000000"/>
                </a:solidFill>
                <a:latin typeface="メイリオ" pitchFamily="50" charset="-128"/>
                <a:ea typeface="メイリオ" pitchFamily="50" charset="-128"/>
                <a:cs typeface="メイリオ" pitchFamily="50" charset="-128"/>
              </a:rPr>
              <a:t>配置転換など</a:t>
            </a:r>
            <a:endParaRPr kumimoji="1" lang="en-US" altLang="ja-JP" sz="1600" dirty="0">
              <a:solidFill>
                <a:srgbClr val="000000"/>
              </a:solidFill>
              <a:latin typeface="メイリオ" pitchFamily="50" charset="-128"/>
              <a:ea typeface="メイリオ" pitchFamily="50" charset="-128"/>
              <a:cs typeface="メイリオ" pitchFamily="50" charset="-128"/>
            </a:endParaRPr>
          </a:p>
          <a:p>
            <a:endParaRPr lang="en-US" altLang="ja-JP" sz="1600" dirty="0">
              <a:solidFill>
                <a:srgbClr val="000000"/>
              </a:solidFill>
              <a:latin typeface="メイリオ" pitchFamily="50" charset="-128"/>
              <a:ea typeface="メイリオ" pitchFamily="50" charset="-128"/>
              <a:cs typeface="メイリオ" pitchFamily="50" charset="-128"/>
            </a:endParaRPr>
          </a:p>
          <a:p>
            <a:r>
              <a:rPr kumimoji="1" lang="ja-JP" altLang="en-US" sz="1600" dirty="0">
                <a:solidFill>
                  <a:srgbClr val="000000"/>
                </a:solidFill>
                <a:latin typeface="メイリオ" pitchFamily="50" charset="-128"/>
                <a:ea typeface="メイリオ" pitchFamily="50" charset="-128"/>
                <a:cs typeface="メイリオ" pitchFamily="50" charset="-128"/>
              </a:rPr>
              <a:t>＊労働者は、社員だけでなく、雇用する全ての労働者を指す。</a:t>
            </a:r>
            <a:endParaRPr kumimoji="1" lang="en-US" altLang="ja-JP" sz="1600" dirty="0">
              <a:solidFill>
                <a:srgbClr val="000000"/>
              </a:solidFill>
              <a:latin typeface="メイリオ" pitchFamily="50" charset="-128"/>
              <a:ea typeface="メイリオ" pitchFamily="50" charset="-128"/>
              <a:cs typeface="メイリオ" pitchFamily="50" charset="-128"/>
            </a:endParaRPr>
          </a:p>
          <a:p>
            <a:endParaRPr lang="en-US" altLang="ja-JP" sz="1600" dirty="0">
              <a:solidFill>
                <a:srgbClr val="000000"/>
              </a:solidFill>
              <a:latin typeface="メイリオ" pitchFamily="50" charset="-128"/>
              <a:ea typeface="メイリオ" pitchFamily="50" charset="-128"/>
              <a:cs typeface="メイリオ" pitchFamily="50" charset="-128"/>
            </a:endParaRPr>
          </a:p>
          <a:p>
            <a:r>
              <a:rPr kumimoji="1" lang="ja-JP" altLang="en-US" sz="1600" dirty="0">
                <a:solidFill>
                  <a:srgbClr val="000000"/>
                </a:solidFill>
                <a:latin typeface="メイリオ" pitchFamily="50" charset="-128"/>
                <a:ea typeface="メイリオ" pitchFamily="50" charset="-128"/>
                <a:cs typeface="メイリオ" pitchFamily="50" charset="-128"/>
              </a:rPr>
              <a:t>＊性的言動の例示として</a:t>
            </a:r>
            <a:endParaRPr kumimoji="1" lang="en-US" altLang="ja-JP" sz="1600" dirty="0">
              <a:solidFill>
                <a:srgbClr val="000000"/>
              </a:solidFill>
              <a:latin typeface="メイリオ" pitchFamily="50" charset="-128"/>
              <a:ea typeface="メイリオ" pitchFamily="50" charset="-128"/>
              <a:cs typeface="メイリオ" pitchFamily="50" charset="-128"/>
            </a:endParaRPr>
          </a:p>
          <a:p>
            <a:r>
              <a:rPr kumimoji="1" lang="ja-JP" altLang="en-US" sz="1600" dirty="0">
                <a:solidFill>
                  <a:srgbClr val="000000"/>
                </a:solidFill>
                <a:latin typeface="メイリオ" pitchFamily="50" charset="-128"/>
                <a:ea typeface="メイリオ" pitchFamily="50" charset="-128"/>
                <a:cs typeface="メイリオ" pitchFamily="50" charset="-128"/>
              </a:rPr>
              <a:t>「何度も断られたけど、今日は接待食事に行こう」</a:t>
            </a:r>
            <a:endParaRPr kumimoji="1" lang="en-US" altLang="ja-JP" sz="1600" dirty="0">
              <a:solidFill>
                <a:srgbClr val="000000"/>
              </a:solidFill>
              <a:latin typeface="メイリオ" pitchFamily="50" charset="-128"/>
              <a:ea typeface="メイリオ" pitchFamily="50" charset="-128"/>
              <a:cs typeface="メイリオ" pitchFamily="50" charset="-128"/>
            </a:endParaRPr>
          </a:p>
          <a:p>
            <a:r>
              <a:rPr kumimoji="1" lang="ja-JP" altLang="en-US" sz="1600" dirty="0">
                <a:solidFill>
                  <a:srgbClr val="000000"/>
                </a:solidFill>
                <a:latin typeface="メイリオ" pitchFamily="50" charset="-128"/>
                <a:ea typeface="メイリオ" pitchFamily="50" charset="-128"/>
                <a:cs typeface="メイリオ" pitchFamily="50" charset="-128"/>
              </a:rPr>
              <a:t>「本当は〇〇部長と付き合っているんで</a:t>
            </a:r>
            <a:r>
              <a:rPr lang="ja-JP" altLang="en-US" sz="1600" dirty="0">
                <a:solidFill>
                  <a:srgbClr val="000000"/>
                </a:solidFill>
                <a:latin typeface="メイリオ" pitchFamily="50" charset="-128"/>
                <a:ea typeface="メイリオ" pitchFamily="50" charset="-128"/>
                <a:cs typeface="メイリオ" pitchFamily="50" charset="-128"/>
              </a:rPr>
              <a:t>しょう～？」</a:t>
            </a:r>
            <a:endParaRPr lang="en-US" altLang="ja-JP" sz="1600" dirty="0">
              <a:solidFill>
                <a:srgbClr val="000000"/>
              </a:solidFill>
              <a:latin typeface="メイリオ" pitchFamily="50" charset="-128"/>
              <a:ea typeface="メイリオ" pitchFamily="50" charset="-128"/>
              <a:cs typeface="メイリオ" pitchFamily="50" charset="-128"/>
            </a:endParaRPr>
          </a:p>
          <a:p>
            <a:r>
              <a:rPr kumimoji="1" lang="ja-JP" altLang="en-US" sz="1600" dirty="0">
                <a:solidFill>
                  <a:srgbClr val="000000"/>
                </a:solidFill>
                <a:latin typeface="メイリオ" pitchFamily="50" charset="-128"/>
                <a:ea typeface="メイリオ" pitchFamily="50" charset="-128"/>
                <a:cs typeface="メイリオ" pitchFamily="50" charset="-128"/>
              </a:rPr>
              <a:t>「飲みの席だ、肩を抱いたぐらいどうってことないだろう？」</a:t>
            </a:r>
            <a:endParaRPr kumimoji="1" lang="en-US" altLang="ja-JP" sz="1600" dirty="0">
              <a:solidFill>
                <a:srgbClr val="000000"/>
              </a:solidFill>
              <a:latin typeface="メイリオ" pitchFamily="50" charset="-128"/>
              <a:ea typeface="メイリオ" pitchFamily="50" charset="-128"/>
              <a:cs typeface="メイリオ" pitchFamily="50" charset="-128"/>
            </a:endParaRPr>
          </a:p>
          <a:p>
            <a:endParaRPr lang="en-US" altLang="ja-JP" sz="1600" dirty="0">
              <a:solidFill>
                <a:srgbClr val="000000"/>
              </a:solidFill>
              <a:latin typeface="メイリオ" pitchFamily="50" charset="-128"/>
              <a:ea typeface="メイリオ" pitchFamily="50" charset="-128"/>
              <a:cs typeface="メイリオ" pitchFamily="50" charset="-128"/>
            </a:endParaRPr>
          </a:p>
          <a:p>
            <a:r>
              <a:rPr kumimoji="1" lang="ja-JP" altLang="en-US" sz="1600" dirty="0">
                <a:solidFill>
                  <a:srgbClr val="000000"/>
                </a:solidFill>
                <a:latin typeface="メイリオ" pitchFamily="50" charset="-128"/>
                <a:ea typeface="メイリオ" pitchFamily="50" charset="-128"/>
                <a:cs typeface="メイリオ" pitchFamily="50" charset="-128"/>
              </a:rPr>
              <a:t>＊就業環境が害されるとは、１回の行為であっても、意に反する身体的接触によって強い精神</a:t>
            </a:r>
            <a:endParaRPr kumimoji="1" lang="en-US" altLang="ja-JP" sz="1600" dirty="0">
              <a:solidFill>
                <a:srgbClr val="000000"/>
              </a:solidFill>
              <a:latin typeface="メイリオ" pitchFamily="50" charset="-128"/>
              <a:ea typeface="メイリオ" pitchFamily="50" charset="-128"/>
              <a:cs typeface="メイリオ" pitchFamily="50" charset="-128"/>
            </a:endParaRPr>
          </a:p>
          <a:p>
            <a:r>
              <a:rPr lang="ja-JP" altLang="en-US" sz="1600" dirty="0">
                <a:solidFill>
                  <a:srgbClr val="000000"/>
                </a:solidFill>
                <a:latin typeface="メイリオ" pitchFamily="50" charset="-128"/>
                <a:ea typeface="メイリオ" pitchFamily="50" charset="-128"/>
                <a:cs typeface="メイリオ" pitchFamily="50" charset="-128"/>
              </a:rPr>
              <a:t>　</a:t>
            </a:r>
            <a:r>
              <a:rPr kumimoji="1" lang="ja-JP" altLang="en-US" sz="1600" dirty="0">
                <a:solidFill>
                  <a:srgbClr val="000000"/>
                </a:solidFill>
                <a:latin typeface="メイリオ" pitchFamily="50" charset="-128"/>
                <a:ea typeface="メイリオ" pitchFamily="50" charset="-128"/>
                <a:cs typeface="メイリオ" pitchFamily="50" charset="-128"/>
              </a:rPr>
              <a:t>的苦痛を受けた場合、継続性または繰り返しが要件となるものであっても、「明確に抗議し</a:t>
            </a:r>
            <a:endParaRPr kumimoji="1" lang="en-US" altLang="ja-JP" sz="1600" dirty="0">
              <a:solidFill>
                <a:srgbClr val="000000"/>
              </a:solidFill>
              <a:latin typeface="メイリオ" pitchFamily="50" charset="-128"/>
              <a:ea typeface="メイリオ" pitchFamily="50" charset="-128"/>
              <a:cs typeface="メイリオ" pitchFamily="50" charset="-128"/>
            </a:endParaRPr>
          </a:p>
          <a:p>
            <a:r>
              <a:rPr lang="ja-JP" altLang="en-US" sz="1600" dirty="0">
                <a:solidFill>
                  <a:srgbClr val="000000"/>
                </a:solidFill>
                <a:latin typeface="メイリオ" pitchFamily="50" charset="-128"/>
                <a:ea typeface="メイリオ" pitchFamily="50" charset="-128"/>
                <a:cs typeface="メイリオ" pitchFamily="50" charset="-128"/>
              </a:rPr>
              <a:t>　</a:t>
            </a:r>
            <a:r>
              <a:rPr kumimoji="1" lang="ja-JP" altLang="en-US" sz="1600" dirty="0" err="1">
                <a:solidFill>
                  <a:srgbClr val="000000"/>
                </a:solidFill>
                <a:latin typeface="メイリオ" pitchFamily="50" charset="-128"/>
                <a:ea typeface="メイリオ" pitchFamily="50" charset="-128"/>
                <a:cs typeface="メイリオ" pitchFamily="50" charset="-128"/>
              </a:rPr>
              <a:t>て</a:t>
            </a:r>
            <a:r>
              <a:rPr kumimoji="1" lang="ja-JP" altLang="en-US" sz="1600" dirty="0">
                <a:solidFill>
                  <a:srgbClr val="000000"/>
                </a:solidFill>
                <a:latin typeface="メイリオ" pitchFamily="50" charset="-128"/>
                <a:ea typeface="メイリオ" pitchFamily="50" charset="-128"/>
                <a:cs typeface="メイリオ" pitchFamily="50" charset="-128"/>
              </a:rPr>
              <a:t>いるにもかかわらず放置された状態」「心身に重大な影響を受けていることが明らかな場合」</a:t>
            </a:r>
            <a:endParaRPr kumimoji="1" lang="en-US" altLang="ja-JP" sz="1600" dirty="0">
              <a:solidFill>
                <a:srgbClr val="000000"/>
              </a:solidFill>
              <a:latin typeface="メイリオ" pitchFamily="50" charset="-128"/>
              <a:ea typeface="メイリオ" pitchFamily="50" charset="-128"/>
              <a:cs typeface="メイリオ" pitchFamily="50" charset="-128"/>
            </a:endParaRPr>
          </a:p>
        </p:txBody>
      </p:sp>
    </p:spTree>
    <p:extLst>
      <p:ext uri="{BB962C8B-B14F-4D97-AF65-F5344CB8AC3E}">
        <p14:creationId xmlns:p14="http://schemas.microsoft.com/office/powerpoint/2010/main" val="4276807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テキスト ボックス 14"/>
          <p:cNvSpPr txBox="1"/>
          <p:nvPr/>
        </p:nvSpPr>
        <p:spPr>
          <a:xfrm>
            <a:off x="469235" y="679980"/>
            <a:ext cx="8564372" cy="5170646"/>
          </a:xfrm>
          <a:prstGeom prst="rect">
            <a:avLst/>
          </a:prstGeom>
          <a:noFill/>
        </p:spPr>
        <p:txBody>
          <a:bodyPr wrap="square" rtlCol="0">
            <a:spAutoFit/>
          </a:bodyPr>
          <a:lstStyle/>
          <a:p>
            <a:r>
              <a:rPr lang="ja-JP" altLang="en-US" sz="2400" dirty="0">
                <a:solidFill>
                  <a:srgbClr val="000000"/>
                </a:solidFill>
                <a:latin typeface="メイリオ" pitchFamily="50" charset="-128"/>
                <a:ea typeface="メイリオ" pitchFamily="50" charset="-128"/>
                <a:cs typeface="メイリオ" pitchFamily="50" charset="-128"/>
              </a:rPr>
              <a:t>〇マタハラ・・事業主は、</a:t>
            </a:r>
            <a:r>
              <a:rPr lang="ja-JP" altLang="en-US" sz="2400" u="sng" dirty="0">
                <a:solidFill>
                  <a:srgbClr val="000000"/>
                </a:solidFill>
                <a:latin typeface="メイリオ" pitchFamily="50" charset="-128"/>
                <a:ea typeface="メイリオ" pitchFamily="50" charset="-128"/>
                <a:cs typeface="メイリオ" pitchFamily="50" charset="-128"/>
              </a:rPr>
              <a:t>妊娠・出産・育児休業・介護休業などを理由として</a:t>
            </a:r>
            <a:r>
              <a:rPr lang="ja-JP" altLang="en-US" sz="2400" dirty="0">
                <a:solidFill>
                  <a:srgbClr val="000000"/>
                </a:solidFill>
                <a:latin typeface="メイリオ" pitchFamily="50" charset="-128"/>
                <a:ea typeface="メイリオ" pitchFamily="50" charset="-128"/>
                <a:cs typeface="メイリオ" pitchFamily="50" charset="-128"/>
              </a:rPr>
              <a:t>、解雇その他</a:t>
            </a:r>
            <a:r>
              <a:rPr lang="ja-JP" altLang="en-US" sz="2400" u="sng" dirty="0">
                <a:solidFill>
                  <a:srgbClr val="000000"/>
                </a:solidFill>
                <a:latin typeface="メイリオ" pitchFamily="50" charset="-128"/>
                <a:ea typeface="メイリオ" pitchFamily="50" charset="-128"/>
                <a:cs typeface="メイリオ" pitchFamily="50" charset="-128"/>
              </a:rPr>
              <a:t>不利益な取り扱い</a:t>
            </a:r>
            <a:r>
              <a:rPr lang="ja-JP" altLang="en-US" sz="2400" dirty="0">
                <a:solidFill>
                  <a:srgbClr val="000000"/>
                </a:solidFill>
                <a:latin typeface="メイリオ" pitchFamily="50" charset="-128"/>
                <a:ea typeface="メイリオ" pitchFamily="50" charset="-128"/>
                <a:cs typeface="メイリオ" pitchFamily="50" charset="-128"/>
              </a:rPr>
              <a:t>をしてはならない。　　　　　　　　　</a:t>
            </a:r>
            <a:r>
              <a:rPr lang="ja-JP" altLang="en-US" sz="1400" dirty="0">
                <a:solidFill>
                  <a:srgbClr val="FF0000"/>
                </a:solidFill>
                <a:latin typeface="メイリオ" pitchFamily="50" charset="-128"/>
                <a:ea typeface="メイリオ" pitchFamily="50" charset="-128"/>
                <a:cs typeface="メイリオ" pitchFamily="50" charset="-128"/>
              </a:rPr>
              <a:t>（雇用機会均等法９条３項、育児介護法第１０条等）</a:t>
            </a:r>
            <a:endParaRPr lang="en-US" altLang="ja-JP" sz="1400" dirty="0">
              <a:solidFill>
                <a:srgbClr val="FF0000"/>
              </a:solidFill>
              <a:latin typeface="メイリオ" pitchFamily="50" charset="-128"/>
              <a:ea typeface="メイリオ" pitchFamily="50" charset="-128"/>
              <a:cs typeface="メイリオ" pitchFamily="50" charset="-128"/>
            </a:endParaRPr>
          </a:p>
          <a:p>
            <a:endParaRPr lang="en-US" altLang="ja-JP" sz="1400" dirty="0">
              <a:latin typeface="メイリオ" pitchFamily="50" charset="-128"/>
              <a:ea typeface="メイリオ" pitchFamily="50" charset="-128"/>
              <a:cs typeface="メイリオ" pitchFamily="50" charset="-128"/>
            </a:endParaRPr>
          </a:p>
          <a:p>
            <a:endParaRPr kumimoji="1" lang="en-US" altLang="ja-JP" sz="1400" dirty="0">
              <a:solidFill>
                <a:srgbClr val="FF0000"/>
              </a:solidFill>
              <a:latin typeface="メイリオ" pitchFamily="50" charset="-128"/>
              <a:ea typeface="メイリオ" pitchFamily="50" charset="-128"/>
              <a:cs typeface="メイリオ" pitchFamily="50" charset="-128"/>
            </a:endParaRPr>
          </a:p>
          <a:p>
            <a:r>
              <a:rPr lang="ja-JP" altLang="en-US" sz="1400" dirty="0">
                <a:latin typeface="メイリオ" pitchFamily="50" charset="-128"/>
                <a:ea typeface="メイリオ" pitchFamily="50" charset="-128"/>
                <a:cs typeface="メイリオ" pitchFamily="50" charset="-128"/>
              </a:rPr>
              <a:t>＊妊娠、出産、産前産後休業、育児介護休業、育児・介護のための所定労働時間の短縮、残業をしない等</a:t>
            </a:r>
            <a:endParaRPr lang="en-US" altLang="ja-JP" sz="1400" dirty="0">
              <a:latin typeface="メイリオ" pitchFamily="50" charset="-128"/>
              <a:ea typeface="メイリオ" pitchFamily="50" charset="-128"/>
              <a:cs typeface="メイリオ" pitchFamily="50" charset="-128"/>
            </a:endParaRPr>
          </a:p>
          <a:p>
            <a:r>
              <a:rPr kumimoji="1" lang="ja-JP" altLang="en-US" sz="1400" dirty="0">
                <a:latin typeface="メイリオ" pitchFamily="50" charset="-128"/>
                <a:ea typeface="メイリオ" pitchFamily="50" charset="-128"/>
                <a:cs typeface="メイリオ" pitchFamily="50" charset="-128"/>
              </a:rPr>
              <a:t>　の理由によって、解雇、雇い止め、契約更新の回数の引き下げ、降格、減給、</a:t>
            </a:r>
            <a:r>
              <a:rPr lang="ja-JP" altLang="en-US" sz="1400" dirty="0">
                <a:latin typeface="メイリオ" pitchFamily="50" charset="-128"/>
                <a:ea typeface="メイリオ" pitchFamily="50" charset="-128"/>
                <a:cs typeface="メイリオ" pitchFamily="50" charset="-128"/>
              </a:rPr>
              <a:t>賞与などにおける不利益</a:t>
            </a:r>
            <a:endParaRPr lang="en-US" altLang="ja-JP" sz="1400" dirty="0">
              <a:latin typeface="メイリオ" pitchFamily="50" charset="-128"/>
              <a:ea typeface="メイリオ" pitchFamily="50" charset="-128"/>
              <a:cs typeface="メイリオ" pitchFamily="50" charset="-128"/>
            </a:endParaRPr>
          </a:p>
          <a:p>
            <a:r>
              <a:rPr kumimoji="1" lang="ja-JP" altLang="en-US" sz="1400" dirty="0">
                <a:latin typeface="メイリオ" pitchFamily="50" charset="-128"/>
                <a:ea typeface="メイリオ" pitchFamily="50" charset="-128"/>
                <a:cs typeface="メイリオ" pitchFamily="50" charset="-128"/>
              </a:rPr>
              <a:t>　算定、不利益な配置転換、昇進昇格時の不利益な人事考課査定など</a:t>
            </a:r>
            <a:endParaRPr kumimoji="1" lang="en-US" altLang="ja-JP" sz="1400" dirty="0">
              <a:latin typeface="メイリオ" pitchFamily="50" charset="-128"/>
              <a:ea typeface="メイリオ" pitchFamily="50" charset="-128"/>
              <a:cs typeface="メイリオ" pitchFamily="50" charset="-128"/>
            </a:endParaRPr>
          </a:p>
          <a:p>
            <a:endParaRPr lang="en-US" altLang="ja-JP" sz="1400" dirty="0">
              <a:latin typeface="メイリオ" pitchFamily="50" charset="-128"/>
              <a:ea typeface="メイリオ" pitchFamily="50" charset="-128"/>
              <a:cs typeface="メイリオ" pitchFamily="50" charset="-128"/>
            </a:endParaRPr>
          </a:p>
          <a:p>
            <a:endParaRPr kumimoji="1" lang="en-US" altLang="ja-JP" sz="1400" dirty="0">
              <a:latin typeface="メイリオ" pitchFamily="50" charset="-128"/>
              <a:ea typeface="メイリオ" pitchFamily="50" charset="-128"/>
              <a:cs typeface="メイリオ" pitchFamily="50" charset="-128"/>
            </a:endParaRPr>
          </a:p>
          <a:p>
            <a:r>
              <a:rPr lang="ja-JP" altLang="en-US" sz="1600" dirty="0">
                <a:latin typeface="メイリオ" pitchFamily="50" charset="-128"/>
                <a:ea typeface="メイリオ" pitchFamily="50" charset="-128"/>
                <a:cs typeface="メイリオ" pitchFamily="50" charset="-128"/>
              </a:rPr>
              <a:t>事例　</a:t>
            </a:r>
            <a:endParaRPr lang="en-US" altLang="ja-JP" sz="1600" dirty="0">
              <a:latin typeface="メイリオ" pitchFamily="50" charset="-128"/>
              <a:ea typeface="メイリオ" pitchFamily="50" charset="-128"/>
              <a:cs typeface="メイリオ" pitchFamily="50" charset="-128"/>
            </a:endParaRPr>
          </a:p>
          <a:p>
            <a:r>
              <a:rPr lang="ja-JP" altLang="en-US" sz="1600" dirty="0">
                <a:latin typeface="メイリオ" pitchFamily="50" charset="-128"/>
                <a:ea typeface="メイリオ" pitchFamily="50" charset="-128"/>
                <a:cs typeface="メイリオ" pitchFamily="50" charset="-128"/>
              </a:rPr>
              <a:t>①妊娠を聞く前はパートの契約更新をする予定であったが、妊娠の話を聞いた社長が、「うちは小さな会社なので、パートさんに産休・育休はないから」と雇い止めされた。</a:t>
            </a:r>
            <a:endParaRPr lang="en-US" altLang="ja-JP" sz="1600" dirty="0">
              <a:latin typeface="メイリオ" pitchFamily="50" charset="-128"/>
              <a:ea typeface="メイリオ" pitchFamily="50" charset="-128"/>
              <a:cs typeface="メイリオ" pitchFamily="50" charset="-128"/>
            </a:endParaRPr>
          </a:p>
          <a:p>
            <a:endParaRPr lang="en-US" altLang="ja-JP" sz="1600" dirty="0">
              <a:latin typeface="メイリオ" pitchFamily="50" charset="-128"/>
              <a:ea typeface="メイリオ" pitchFamily="50" charset="-128"/>
              <a:cs typeface="メイリオ" pitchFamily="50" charset="-128"/>
            </a:endParaRPr>
          </a:p>
          <a:p>
            <a:r>
              <a:rPr lang="ja-JP" altLang="en-US" sz="1600" dirty="0">
                <a:latin typeface="メイリオ" pitchFamily="50" charset="-128"/>
                <a:ea typeface="メイリオ" pitchFamily="50" charset="-128"/>
                <a:cs typeface="メイリオ" pitchFamily="50" charset="-128"/>
              </a:rPr>
              <a:t>②育休を１年間とりたいと申し出たら、社長から「言わなかったけど経営状態がよくないんだよ、そもそも前から勤務態度も悪かったし」と言われ解雇された。</a:t>
            </a:r>
            <a:endParaRPr lang="en-US" altLang="ja-JP" sz="1600" dirty="0">
              <a:latin typeface="メイリオ" pitchFamily="50" charset="-128"/>
              <a:ea typeface="メイリオ" pitchFamily="50" charset="-128"/>
              <a:cs typeface="メイリオ" pitchFamily="50" charset="-128"/>
            </a:endParaRPr>
          </a:p>
          <a:p>
            <a:endParaRPr lang="en-US" altLang="ja-JP" sz="1600" dirty="0">
              <a:latin typeface="メイリオ" pitchFamily="50" charset="-128"/>
              <a:ea typeface="メイリオ" pitchFamily="50" charset="-128"/>
              <a:cs typeface="メイリオ" pitchFamily="50" charset="-128"/>
            </a:endParaRPr>
          </a:p>
          <a:p>
            <a:r>
              <a:rPr lang="ja-JP" altLang="en-US" sz="1600" dirty="0">
                <a:latin typeface="メイリオ" pitchFamily="50" charset="-128"/>
                <a:ea typeface="メイリオ" pitchFamily="50" charset="-128"/>
                <a:cs typeface="メイリオ" pitchFamily="50" charset="-128"/>
              </a:rPr>
              <a:t>③出産後育児休業をとっていると同僚から「正直、この多忙な時期に育児休業を取っている気が知れない。みんな遅くまで残っているのに」「また帰るの？今日も？」「たまには残業すれば？」と言われた。</a:t>
            </a:r>
            <a:endParaRPr lang="en-US" altLang="ja-JP" sz="1600" dirty="0">
              <a:latin typeface="メイリオ" pitchFamily="50" charset="-128"/>
              <a:ea typeface="メイリオ" pitchFamily="50" charset="-128"/>
              <a:cs typeface="メイリオ" pitchFamily="50" charset="-128"/>
            </a:endParaRPr>
          </a:p>
        </p:txBody>
      </p:sp>
    </p:spTree>
    <p:extLst>
      <p:ext uri="{BB962C8B-B14F-4D97-AF65-F5344CB8AC3E}">
        <p14:creationId xmlns:p14="http://schemas.microsoft.com/office/powerpoint/2010/main" val="2017515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テキスト ボックス 14"/>
          <p:cNvSpPr txBox="1"/>
          <p:nvPr/>
        </p:nvSpPr>
        <p:spPr>
          <a:xfrm>
            <a:off x="450574" y="623996"/>
            <a:ext cx="8564372" cy="830997"/>
          </a:xfrm>
          <a:prstGeom prst="rect">
            <a:avLst/>
          </a:prstGeom>
          <a:noFill/>
        </p:spPr>
        <p:txBody>
          <a:bodyPr wrap="square" rtlCol="0">
            <a:spAutoFit/>
          </a:bodyPr>
          <a:lstStyle/>
          <a:p>
            <a:r>
              <a:rPr lang="ja-JP" altLang="en-US" sz="2400" dirty="0">
                <a:solidFill>
                  <a:srgbClr val="000000"/>
                </a:solidFill>
                <a:latin typeface="メイリオ" pitchFamily="50" charset="-128"/>
                <a:ea typeface="メイリオ" pitchFamily="50" charset="-128"/>
                <a:cs typeface="メイリオ" pitchFamily="50" charset="-128"/>
              </a:rPr>
              <a:t>２部　ハラスメントへの対策</a:t>
            </a:r>
            <a:endParaRPr lang="en-US" altLang="ja-JP" sz="2400" dirty="0">
              <a:solidFill>
                <a:srgbClr val="000000"/>
              </a:solidFill>
              <a:latin typeface="メイリオ" pitchFamily="50" charset="-128"/>
              <a:ea typeface="メイリオ" pitchFamily="50" charset="-128"/>
              <a:cs typeface="メイリオ" pitchFamily="50" charset="-128"/>
            </a:endParaRPr>
          </a:p>
          <a:p>
            <a:endParaRPr kumimoji="1" lang="en-US" altLang="ja-JP" sz="2400" dirty="0">
              <a:solidFill>
                <a:srgbClr val="000000"/>
              </a:solidFill>
              <a:latin typeface="メイリオ" pitchFamily="50" charset="-128"/>
              <a:ea typeface="メイリオ" pitchFamily="50" charset="-128"/>
              <a:cs typeface="メイリオ" pitchFamily="50" charset="-128"/>
            </a:endParaRPr>
          </a:p>
        </p:txBody>
      </p:sp>
      <p:sp>
        <p:nvSpPr>
          <p:cNvPr id="17" name="テキスト ボックス 16"/>
          <p:cNvSpPr txBox="1"/>
          <p:nvPr/>
        </p:nvSpPr>
        <p:spPr>
          <a:xfrm>
            <a:off x="482083" y="1039494"/>
            <a:ext cx="9423917" cy="4401205"/>
          </a:xfrm>
          <a:prstGeom prst="rect">
            <a:avLst/>
          </a:prstGeom>
          <a:noFill/>
        </p:spPr>
        <p:txBody>
          <a:bodyPr wrap="square" rtlCol="0">
            <a:spAutoFit/>
          </a:bodyPr>
          <a:lstStyle/>
          <a:p>
            <a:r>
              <a:rPr lang="ja-JP" altLang="en-US" sz="2000" dirty="0">
                <a:solidFill>
                  <a:srgbClr val="000000"/>
                </a:solidFill>
                <a:latin typeface="メイリオ" pitchFamily="50" charset="-128"/>
                <a:ea typeface="メイリオ" pitchFamily="50" charset="-128"/>
                <a:cs typeface="メイリオ" pitchFamily="50" charset="-128"/>
              </a:rPr>
              <a:t>セクハラ対策　男女雇用均等法１１条で「事業主が雇用管理上講ずべき措置」</a:t>
            </a:r>
            <a:endParaRPr lang="en-US" altLang="ja-JP" sz="2000" dirty="0">
              <a:solidFill>
                <a:srgbClr val="000000"/>
              </a:solidFill>
              <a:latin typeface="メイリオ" pitchFamily="50" charset="-128"/>
              <a:ea typeface="メイリオ" pitchFamily="50" charset="-128"/>
              <a:cs typeface="メイリオ" pitchFamily="50" charset="-128"/>
            </a:endParaRPr>
          </a:p>
          <a:p>
            <a:endParaRPr lang="en-US" altLang="ja-JP" sz="2000" dirty="0">
              <a:solidFill>
                <a:srgbClr val="000000"/>
              </a:solidFill>
              <a:latin typeface="メイリオ" pitchFamily="50" charset="-128"/>
              <a:ea typeface="メイリオ" pitchFamily="50" charset="-128"/>
              <a:cs typeface="メイリオ" pitchFamily="50" charset="-128"/>
            </a:endParaRPr>
          </a:p>
          <a:p>
            <a:r>
              <a:rPr lang="ja-JP" altLang="en-US" sz="1600" dirty="0">
                <a:solidFill>
                  <a:srgbClr val="000000"/>
                </a:solidFill>
                <a:latin typeface="メイリオ" pitchFamily="50" charset="-128"/>
                <a:ea typeface="メイリオ" pitchFamily="50" charset="-128"/>
                <a:cs typeface="メイリオ" pitchFamily="50" charset="-128"/>
              </a:rPr>
              <a:t>①事業主の方針の明確化・・・就業規則に記載。労働協約書に締結。等</a:t>
            </a:r>
            <a:endParaRPr lang="en-US" altLang="ja-JP" sz="1600" dirty="0">
              <a:solidFill>
                <a:srgbClr val="000000"/>
              </a:solidFill>
              <a:latin typeface="メイリオ" pitchFamily="50" charset="-128"/>
              <a:ea typeface="メイリオ" pitchFamily="50" charset="-128"/>
              <a:cs typeface="メイリオ" pitchFamily="50" charset="-128"/>
            </a:endParaRPr>
          </a:p>
          <a:p>
            <a:r>
              <a:rPr lang="ja-JP" altLang="en-US" sz="1600" dirty="0">
                <a:solidFill>
                  <a:srgbClr val="000000"/>
                </a:solidFill>
                <a:latin typeface="メイリオ" pitchFamily="50" charset="-128"/>
                <a:ea typeface="メイリオ" pitchFamily="50" charset="-128"/>
                <a:cs typeface="メイリオ" pitchFamily="50" charset="-128"/>
              </a:rPr>
              <a:t>　規定にて会社としての懲戒規定を整備して、周知徹底すること。</a:t>
            </a:r>
            <a:endParaRPr lang="en-US" altLang="ja-JP" sz="1600" dirty="0">
              <a:solidFill>
                <a:srgbClr val="000000"/>
              </a:solidFill>
              <a:latin typeface="メイリオ" pitchFamily="50" charset="-128"/>
              <a:ea typeface="メイリオ" pitchFamily="50" charset="-128"/>
              <a:cs typeface="メイリオ" pitchFamily="50" charset="-128"/>
            </a:endParaRPr>
          </a:p>
          <a:p>
            <a:endParaRPr lang="en-US" altLang="ja-JP" sz="1600" dirty="0">
              <a:solidFill>
                <a:srgbClr val="000000"/>
              </a:solidFill>
              <a:latin typeface="メイリオ" pitchFamily="50" charset="-128"/>
              <a:ea typeface="メイリオ" pitchFamily="50" charset="-128"/>
              <a:cs typeface="メイリオ" pitchFamily="50" charset="-128"/>
            </a:endParaRPr>
          </a:p>
          <a:p>
            <a:r>
              <a:rPr lang="ja-JP" altLang="en-US" sz="1600" dirty="0">
                <a:solidFill>
                  <a:srgbClr val="000000"/>
                </a:solidFill>
                <a:latin typeface="メイリオ" pitchFamily="50" charset="-128"/>
                <a:ea typeface="メイリオ" pitchFamily="50" charset="-128"/>
                <a:cs typeface="メイリオ" pitchFamily="50" charset="-128"/>
              </a:rPr>
              <a:t>②相談窓口の設置</a:t>
            </a:r>
            <a:endParaRPr lang="en-US" altLang="ja-JP" sz="1600" dirty="0">
              <a:solidFill>
                <a:srgbClr val="000000"/>
              </a:solidFill>
              <a:latin typeface="メイリオ" pitchFamily="50" charset="-128"/>
              <a:ea typeface="メイリオ" pitchFamily="50" charset="-128"/>
              <a:cs typeface="メイリオ" pitchFamily="50" charset="-128"/>
            </a:endParaRPr>
          </a:p>
          <a:p>
            <a:r>
              <a:rPr lang="ja-JP" altLang="en-US" sz="1600" dirty="0">
                <a:solidFill>
                  <a:srgbClr val="000000"/>
                </a:solidFill>
                <a:latin typeface="メイリオ" pitchFamily="50" charset="-128"/>
                <a:ea typeface="メイリオ" pitchFamily="50" charset="-128"/>
                <a:cs typeface="メイリオ" pitchFamily="50" charset="-128"/>
              </a:rPr>
              <a:t>　担当者の設置、相談ルールの設定と告知</a:t>
            </a:r>
            <a:endParaRPr lang="en-US" altLang="ja-JP" sz="1600" dirty="0">
              <a:solidFill>
                <a:srgbClr val="000000"/>
              </a:solidFill>
              <a:latin typeface="メイリオ" pitchFamily="50" charset="-128"/>
              <a:ea typeface="メイリオ" pitchFamily="50" charset="-128"/>
              <a:cs typeface="メイリオ" pitchFamily="50" charset="-128"/>
            </a:endParaRPr>
          </a:p>
          <a:p>
            <a:endParaRPr lang="en-US" altLang="ja-JP" sz="1600" dirty="0">
              <a:solidFill>
                <a:srgbClr val="000000"/>
              </a:solidFill>
              <a:latin typeface="メイリオ" pitchFamily="50" charset="-128"/>
              <a:ea typeface="メイリオ" pitchFamily="50" charset="-128"/>
              <a:cs typeface="メイリオ" pitchFamily="50" charset="-128"/>
            </a:endParaRPr>
          </a:p>
          <a:p>
            <a:r>
              <a:rPr lang="ja-JP" altLang="en-US" sz="1600" dirty="0">
                <a:solidFill>
                  <a:srgbClr val="000000"/>
                </a:solidFill>
                <a:latin typeface="メイリオ" pitchFamily="50" charset="-128"/>
                <a:ea typeface="メイリオ" pitchFamily="50" charset="-128"/>
                <a:cs typeface="メイリオ" pitchFamily="50" charset="-128"/>
              </a:rPr>
              <a:t>③セクハラ事実の確認と適正措置の実施</a:t>
            </a:r>
            <a:endParaRPr lang="en-US" altLang="ja-JP" sz="1600" dirty="0">
              <a:solidFill>
                <a:srgbClr val="000000"/>
              </a:solidFill>
              <a:latin typeface="メイリオ" pitchFamily="50" charset="-128"/>
              <a:ea typeface="メイリオ" pitchFamily="50" charset="-128"/>
              <a:cs typeface="メイリオ" pitchFamily="50" charset="-128"/>
            </a:endParaRPr>
          </a:p>
          <a:p>
            <a:r>
              <a:rPr lang="ja-JP" altLang="en-US" sz="1600" dirty="0">
                <a:solidFill>
                  <a:srgbClr val="000000"/>
                </a:solidFill>
                <a:latin typeface="メイリオ" pitchFamily="50" charset="-128"/>
                <a:ea typeface="メイリオ" pitchFamily="50" charset="-128"/>
                <a:cs typeface="メイリオ" pitchFamily="50" charset="-128"/>
              </a:rPr>
              <a:t>　担当窓口からの人事部や懲罰員会などの検討機関を設置して、会社としての</a:t>
            </a:r>
            <a:endParaRPr lang="en-US" altLang="ja-JP" sz="1600" dirty="0">
              <a:solidFill>
                <a:srgbClr val="000000"/>
              </a:solidFill>
              <a:latin typeface="メイリオ" pitchFamily="50" charset="-128"/>
              <a:ea typeface="メイリオ" pitchFamily="50" charset="-128"/>
              <a:cs typeface="メイリオ" pitchFamily="50" charset="-128"/>
            </a:endParaRPr>
          </a:p>
          <a:p>
            <a:r>
              <a:rPr lang="ja-JP" altLang="en-US" sz="1600" dirty="0">
                <a:solidFill>
                  <a:srgbClr val="000000"/>
                </a:solidFill>
                <a:latin typeface="メイリオ" pitchFamily="50" charset="-128"/>
                <a:ea typeface="メイリオ" pitchFamily="50" charset="-128"/>
                <a:cs typeface="メイリオ" pitchFamily="50" charset="-128"/>
              </a:rPr>
              <a:t>　措置決定の仕組みを手続きとして整備して、対応する。</a:t>
            </a:r>
            <a:endParaRPr lang="en-US" altLang="ja-JP" sz="1600" dirty="0">
              <a:solidFill>
                <a:srgbClr val="000000"/>
              </a:solidFill>
              <a:latin typeface="メイリオ" pitchFamily="50" charset="-128"/>
              <a:ea typeface="メイリオ" pitchFamily="50" charset="-128"/>
              <a:cs typeface="メイリオ" pitchFamily="50" charset="-128"/>
            </a:endParaRPr>
          </a:p>
          <a:p>
            <a:endParaRPr lang="en-US" altLang="ja-JP" sz="1600" dirty="0">
              <a:solidFill>
                <a:srgbClr val="000000"/>
              </a:solidFill>
              <a:latin typeface="メイリオ" pitchFamily="50" charset="-128"/>
              <a:ea typeface="メイリオ" pitchFamily="50" charset="-128"/>
              <a:cs typeface="メイリオ" pitchFamily="50" charset="-128"/>
            </a:endParaRPr>
          </a:p>
          <a:p>
            <a:r>
              <a:rPr lang="ja-JP" altLang="en-US" sz="1600" dirty="0">
                <a:solidFill>
                  <a:srgbClr val="000000"/>
                </a:solidFill>
                <a:latin typeface="メイリオ" pitchFamily="50" charset="-128"/>
                <a:ea typeface="メイリオ" pitchFamily="50" charset="-128"/>
                <a:cs typeface="メイリオ" pitchFamily="50" charset="-128"/>
              </a:rPr>
              <a:t>④被害者への対応・・配置転換、不利益の回復、行為者への謝罪、メンタル支援</a:t>
            </a:r>
            <a:endParaRPr lang="en-US" altLang="ja-JP" sz="1600" dirty="0">
              <a:solidFill>
                <a:srgbClr val="000000"/>
              </a:solidFill>
              <a:latin typeface="メイリオ" pitchFamily="50" charset="-128"/>
              <a:ea typeface="メイリオ" pitchFamily="50" charset="-128"/>
              <a:cs typeface="メイリオ" pitchFamily="50" charset="-128"/>
            </a:endParaRPr>
          </a:p>
          <a:p>
            <a:endParaRPr lang="en-US" altLang="ja-JP" sz="1600" dirty="0">
              <a:solidFill>
                <a:srgbClr val="000000"/>
              </a:solidFill>
              <a:latin typeface="メイリオ" pitchFamily="50" charset="-128"/>
              <a:ea typeface="メイリオ" pitchFamily="50" charset="-128"/>
              <a:cs typeface="メイリオ" pitchFamily="50" charset="-128"/>
            </a:endParaRPr>
          </a:p>
          <a:p>
            <a:r>
              <a:rPr lang="ja-JP" altLang="en-US" sz="1600" dirty="0">
                <a:solidFill>
                  <a:srgbClr val="000000"/>
                </a:solidFill>
                <a:latin typeface="メイリオ" pitchFamily="50" charset="-128"/>
                <a:ea typeface="メイリオ" pitchFamily="50" charset="-128"/>
                <a:cs typeface="メイリオ" pitchFamily="50" charset="-128"/>
              </a:rPr>
              <a:t>⑤行為者への対応・・被害者への謝罪、配置転換、会社としての懲戒処分</a:t>
            </a:r>
            <a:endParaRPr lang="en-US" altLang="ja-JP" sz="1600" dirty="0">
              <a:solidFill>
                <a:srgbClr val="000000"/>
              </a:solidFill>
              <a:latin typeface="メイリオ" pitchFamily="50" charset="-128"/>
              <a:ea typeface="メイリオ" pitchFamily="50" charset="-128"/>
              <a:cs typeface="メイリオ" pitchFamily="50" charset="-128"/>
            </a:endParaRPr>
          </a:p>
          <a:p>
            <a:endParaRPr lang="en-US" altLang="ja-JP" sz="1600" dirty="0">
              <a:solidFill>
                <a:srgbClr val="000000"/>
              </a:solidFill>
              <a:latin typeface="メイリオ" pitchFamily="50" charset="-128"/>
              <a:ea typeface="メイリオ" pitchFamily="50" charset="-128"/>
              <a:cs typeface="メイリオ" pitchFamily="50" charset="-128"/>
            </a:endParaRPr>
          </a:p>
          <a:p>
            <a:r>
              <a:rPr lang="ja-JP" altLang="en-US" sz="1600" dirty="0">
                <a:solidFill>
                  <a:srgbClr val="000000"/>
                </a:solidFill>
                <a:latin typeface="メイリオ" pitchFamily="50" charset="-128"/>
                <a:ea typeface="メイリオ" pitchFamily="50" charset="-128"/>
                <a:cs typeface="メイリオ" pitchFamily="50" charset="-128"/>
              </a:rPr>
              <a:t>⑥再発防止対策・・管理者、社員への研修</a:t>
            </a:r>
            <a:endParaRPr lang="en-US" altLang="ja-JP" sz="1600" dirty="0">
              <a:solidFill>
                <a:srgbClr val="000000"/>
              </a:solidFill>
              <a:latin typeface="メイリオ" pitchFamily="50" charset="-128"/>
              <a:ea typeface="メイリオ" pitchFamily="50" charset="-128"/>
              <a:cs typeface="メイリオ" pitchFamily="50" charset="-128"/>
            </a:endParaRPr>
          </a:p>
        </p:txBody>
      </p:sp>
    </p:spTree>
    <p:extLst>
      <p:ext uri="{BB962C8B-B14F-4D97-AF65-F5344CB8AC3E}">
        <p14:creationId xmlns:p14="http://schemas.microsoft.com/office/powerpoint/2010/main" val="36484405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テキスト ボックス 14"/>
          <p:cNvSpPr txBox="1"/>
          <p:nvPr/>
        </p:nvSpPr>
        <p:spPr>
          <a:xfrm>
            <a:off x="319945" y="487660"/>
            <a:ext cx="8564372" cy="461665"/>
          </a:xfrm>
          <a:prstGeom prst="rect">
            <a:avLst/>
          </a:prstGeom>
          <a:noFill/>
        </p:spPr>
        <p:txBody>
          <a:bodyPr wrap="square" rtlCol="0">
            <a:spAutoFit/>
          </a:bodyPr>
          <a:lstStyle/>
          <a:p>
            <a:r>
              <a:rPr lang="ja-JP" altLang="en-US" sz="2400" dirty="0">
                <a:solidFill>
                  <a:srgbClr val="000000"/>
                </a:solidFill>
                <a:latin typeface="メイリオ" pitchFamily="50" charset="-128"/>
                <a:ea typeface="メイリオ" pitchFamily="50" charset="-128"/>
                <a:cs typeface="メイリオ" pitchFamily="50" charset="-128"/>
              </a:rPr>
              <a:t>ハラスメントへの予防対策</a:t>
            </a:r>
            <a:endParaRPr kumimoji="1" lang="en-US" altLang="ja-JP" sz="2400" dirty="0">
              <a:solidFill>
                <a:srgbClr val="000000"/>
              </a:solidFill>
              <a:latin typeface="メイリオ" pitchFamily="50" charset="-128"/>
              <a:ea typeface="メイリオ" pitchFamily="50" charset="-128"/>
              <a:cs typeface="メイリオ" pitchFamily="50" charset="-128"/>
            </a:endParaRPr>
          </a:p>
        </p:txBody>
      </p:sp>
      <p:sp>
        <p:nvSpPr>
          <p:cNvPr id="17" name="テキスト ボックス 16"/>
          <p:cNvSpPr txBox="1"/>
          <p:nvPr/>
        </p:nvSpPr>
        <p:spPr>
          <a:xfrm>
            <a:off x="319946" y="1444487"/>
            <a:ext cx="9166954" cy="1877437"/>
          </a:xfrm>
          <a:prstGeom prst="rect">
            <a:avLst/>
          </a:prstGeom>
          <a:noFill/>
        </p:spPr>
        <p:txBody>
          <a:bodyPr wrap="square" rtlCol="0">
            <a:spAutoFit/>
          </a:bodyPr>
          <a:lstStyle/>
          <a:p>
            <a:r>
              <a:rPr lang="ja-JP" altLang="en-US" sz="1600" dirty="0">
                <a:latin typeface="メイリオ" panose="020B0604030504040204" pitchFamily="50" charset="-128"/>
                <a:ea typeface="メイリオ" panose="020B0604030504040204" pitchFamily="50" charset="-128"/>
              </a:rPr>
              <a:t>パワーハラスメントを予防するためには</a:t>
            </a:r>
            <a:endParaRPr lang="en-US" altLang="ja-JP" sz="1600" dirty="0">
              <a:latin typeface="メイリオ" panose="020B0604030504040204" pitchFamily="50" charset="-128"/>
              <a:ea typeface="メイリオ" panose="020B0604030504040204" pitchFamily="50" charset="-128"/>
            </a:endParaRPr>
          </a:p>
          <a:p>
            <a:endParaRPr lang="en-US" altLang="ja-JP" sz="1600" dirty="0">
              <a:solidFill>
                <a:srgbClr val="000000"/>
              </a:solidFill>
              <a:latin typeface="メイリオ" panose="020B0604030504040204" pitchFamily="50" charset="-128"/>
              <a:ea typeface="メイリオ" panose="020B0604030504040204" pitchFamily="50" charset="-128"/>
              <a:cs typeface="メイリオ" pitchFamily="50" charset="-128"/>
            </a:endParaRPr>
          </a:p>
          <a:p>
            <a:endParaRPr lang="en-US" altLang="ja-JP" sz="1600" dirty="0">
              <a:solidFill>
                <a:srgbClr val="000000"/>
              </a:solidFill>
              <a:latin typeface="メイリオ" panose="020B0604030504040204" pitchFamily="50" charset="-128"/>
              <a:ea typeface="メイリオ" panose="020B0604030504040204" pitchFamily="50" charset="-128"/>
              <a:cs typeface="メイリオ" pitchFamily="50" charset="-128"/>
            </a:endParaRPr>
          </a:p>
          <a:p>
            <a:endParaRPr lang="en-US" altLang="ja-JP" sz="1600" dirty="0">
              <a:solidFill>
                <a:srgbClr val="000000"/>
              </a:solidFill>
              <a:latin typeface="メイリオ" panose="020B0604030504040204" pitchFamily="50" charset="-128"/>
              <a:ea typeface="メイリオ" panose="020B0604030504040204" pitchFamily="50" charset="-128"/>
              <a:cs typeface="メイリオ" pitchFamily="50" charset="-128"/>
            </a:endParaRPr>
          </a:p>
          <a:p>
            <a:endParaRPr lang="en-US" altLang="ja-JP" sz="1600" dirty="0">
              <a:solidFill>
                <a:srgbClr val="000000"/>
              </a:solidFill>
              <a:latin typeface="メイリオ" panose="020B0604030504040204" pitchFamily="50" charset="-128"/>
              <a:ea typeface="メイリオ" panose="020B0604030504040204" pitchFamily="50" charset="-128"/>
              <a:cs typeface="メイリオ" pitchFamily="50" charset="-128"/>
            </a:endParaRPr>
          </a:p>
          <a:p>
            <a:endParaRPr lang="en-US" altLang="ja-JP" sz="1600" dirty="0">
              <a:solidFill>
                <a:srgbClr val="000000"/>
              </a:solidFill>
              <a:latin typeface="メイリオ" panose="020B0604030504040204" pitchFamily="50" charset="-128"/>
              <a:ea typeface="メイリオ" panose="020B0604030504040204" pitchFamily="50" charset="-128"/>
              <a:cs typeface="メイリオ" pitchFamily="50" charset="-128"/>
            </a:endParaRPr>
          </a:p>
          <a:p>
            <a:endParaRPr lang="en-US" altLang="ja-JP" sz="2000" dirty="0">
              <a:solidFill>
                <a:srgbClr val="000000"/>
              </a:solidFill>
              <a:latin typeface="メイリオ" panose="020B0604030504040204" pitchFamily="50" charset="-128"/>
              <a:ea typeface="メイリオ" panose="020B0604030504040204" pitchFamily="50" charset="-128"/>
              <a:cs typeface="メイリオ" pitchFamily="50" charset="-128"/>
            </a:endParaRPr>
          </a:p>
        </p:txBody>
      </p:sp>
      <p:sp>
        <p:nvSpPr>
          <p:cNvPr id="5" name="コンテンツ プレースホルダー 2">
            <a:extLst>
              <a:ext uri="{FF2B5EF4-FFF2-40B4-BE49-F238E27FC236}">
                <a16:creationId xmlns:a16="http://schemas.microsoft.com/office/drawing/2014/main" id="{E935E9D7-6267-49BA-91CD-6CB952900B50}"/>
              </a:ext>
            </a:extLst>
          </p:cNvPr>
          <p:cNvSpPr txBox="1">
            <a:spLocks/>
          </p:cNvSpPr>
          <p:nvPr/>
        </p:nvSpPr>
        <p:spPr>
          <a:xfrm>
            <a:off x="186613" y="1976979"/>
            <a:ext cx="9564670" cy="4013273"/>
          </a:xfrm>
          <a:prstGeom prst="rect">
            <a:avLst/>
          </a:prstGeom>
        </p:spPr>
        <p:txBody>
          <a:bodyPr/>
          <a:lstStyle>
            <a:lvl1pPr marL="342900" indent="-342900" algn="l" rtl="0" fontAlgn="base">
              <a:spcBef>
                <a:spcPct val="20000"/>
              </a:spcBef>
              <a:spcAft>
                <a:spcPct val="0"/>
              </a:spcAft>
              <a:buClr>
                <a:schemeClr val="accent1"/>
              </a:buClr>
              <a:buFont typeface="Arial" charset="0"/>
              <a:buChar char="•"/>
              <a:defRPr kern="1200">
                <a:solidFill>
                  <a:srgbClr val="282A32"/>
                </a:solidFill>
                <a:latin typeface="Arial" pitchFamily="34" charset="0"/>
                <a:ea typeface="+mn-ea"/>
                <a:cs typeface="Arial" pitchFamily="34" charset="0"/>
              </a:defRPr>
            </a:lvl1pPr>
            <a:lvl2pPr marL="742950" indent="-285750" algn="l" rtl="0" fontAlgn="base">
              <a:spcBef>
                <a:spcPct val="20000"/>
              </a:spcBef>
              <a:spcAft>
                <a:spcPct val="0"/>
              </a:spcAft>
              <a:buClr>
                <a:schemeClr val="accent1"/>
              </a:buClr>
              <a:buFont typeface="Arial" charset="0"/>
              <a:buChar char="–"/>
              <a:defRPr kern="1200">
                <a:solidFill>
                  <a:srgbClr val="282A32"/>
                </a:solidFill>
                <a:latin typeface="Arial" pitchFamily="34" charset="0"/>
                <a:ea typeface="+mn-ea"/>
                <a:cs typeface="Arial" pitchFamily="34" charset="0"/>
              </a:defRPr>
            </a:lvl2pPr>
            <a:lvl3pPr marL="1143000" indent="-228600" algn="l" rtl="0" fontAlgn="base">
              <a:spcBef>
                <a:spcPct val="20000"/>
              </a:spcBef>
              <a:spcAft>
                <a:spcPct val="0"/>
              </a:spcAft>
              <a:buClr>
                <a:schemeClr val="accent1"/>
              </a:buClr>
              <a:buFont typeface="Arial" charset="0"/>
              <a:buChar char="•"/>
              <a:defRPr kern="1200">
                <a:solidFill>
                  <a:srgbClr val="282A32"/>
                </a:solidFill>
                <a:latin typeface="Arial" pitchFamily="34" charset="0"/>
                <a:ea typeface="+mn-ea"/>
                <a:cs typeface="Arial" pitchFamily="34" charset="0"/>
              </a:defRPr>
            </a:lvl3pPr>
            <a:lvl4pPr marL="1600200" indent="-228600" algn="l" rtl="0" fontAlgn="base">
              <a:spcBef>
                <a:spcPct val="20000"/>
              </a:spcBef>
              <a:spcAft>
                <a:spcPct val="0"/>
              </a:spcAft>
              <a:buClr>
                <a:schemeClr val="accent1"/>
              </a:buClr>
              <a:buFont typeface="Arial" charset="0"/>
              <a:buChar char="–"/>
              <a:defRPr kern="1200">
                <a:solidFill>
                  <a:srgbClr val="282A32"/>
                </a:solidFill>
                <a:latin typeface="Arial" pitchFamily="34" charset="0"/>
                <a:ea typeface="+mn-ea"/>
                <a:cs typeface="Arial" pitchFamily="34" charset="0"/>
              </a:defRPr>
            </a:lvl4pPr>
            <a:lvl5pPr marL="2057400" indent="-228600" algn="l" rtl="0" fontAlgn="base">
              <a:spcBef>
                <a:spcPct val="20000"/>
              </a:spcBef>
              <a:spcAft>
                <a:spcPct val="0"/>
              </a:spcAft>
              <a:buClr>
                <a:schemeClr val="accent1"/>
              </a:buClr>
              <a:buFont typeface="Arial" charset="0"/>
              <a:buChar char="»"/>
              <a:defRPr kern="1200">
                <a:solidFill>
                  <a:srgbClr val="282A32"/>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kumimoji="0" lang="ja-JP" altLang="en-US" sz="1600" dirty="0">
                <a:latin typeface="メイリオ" panose="020B0604030504040204" pitchFamily="50" charset="-128"/>
                <a:ea typeface="メイリオ" panose="020B0604030504040204" pitchFamily="50" charset="-128"/>
                <a:cs typeface="メイリオ" panose="020B0604030504040204" pitchFamily="50" charset="-128"/>
              </a:rPr>
              <a:t>パワーハラスメントについての十分な理解</a:t>
            </a:r>
            <a:endParaRPr kumimoji="0"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kumimoji="0" lang="ja-JP" altLang="en-US" sz="1600" dirty="0">
                <a:latin typeface="メイリオ" panose="020B0604030504040204" pitchFamily="50" charset="-128"/>
                <a:ea typeface="メイリオ" panose="020B0604030504040204" pitchFamily="50" charset="-128"/>
                <a:cs typeface="メイリオ" panose="020B0604030504040204" pitchFamily="50" charset="-128"/>
              </a:rPr>
              <a:t>パワーハラスメントにならないためのコミュニケーション</a:t>
            </a:r>
            <a:endParaRPr kumimoji="0"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0" indent="0">
              <a:buFont typeface="Wingdings" panose="05000000000000000000" pitchFamily="2" charset="2"/>
              <a:buNone/>
              <a:defRPr/>
            </a:pPr>
            <a:r>
              <a:rPr kumimoji="0" lang="ja-JP" altLang="en-US" sz="1600" dirty="0">
                <a:latin typeface="メイリオ" panose="020B0604030504040204" pitchFamily="50" charset="-128"/>
                <a:ea typeface="メイリオ" panose="020B0604030504040204" pitchFamily="50" charset="-128"/>
                <a:cs typeface="メイリオ" panose="020B0604030504040204" pitchFamily="50" charset="-128"/>
              </a:rPr>
              <a:t>　　円滑な職場コミュニケーションの醸成・業務上の指示や指導・教育の適切な方法の理解</a:t>
            </a:r>
            <a:endParaRPr kumimoji="0"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900113" indent="-363538">
              <a:buFont typeface="Wingdings" panose="05000000000000000000" pitchFamily="2" charset="2"/>
              <a:buChar char="ü"/>
              <a:defRPr/>
            </a:pPr>
            <a:r>
              <a:rPr kumimoji="0" lang="ja-JP" altLang="en-US" sz="1600" dirty="0">
                <a:latin typeface="メイリオ" panose="020B0604030504040204" pitchFamily="50" charset="-128"/>
                <a:ea typeface="メイリオ" panose="020B0604030504040204" pitchFamily="50" charset="-128"/>
                <a:cs typeface="メイリオ" panose="020B0604030504040204" pitchFamily="50" charset="-128"/>
              </a:rPr>
              <a:t>叱る対象は？</a:t>
            </a:r>
            <a:endParaRPr kumimoji="0"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900113" indent="-363538">
              <a:buFont typeface="Wingdings" panose="05000000000000000000" pitchFamily="2" charset="2"/>
              <a:buChar char="ü"/>
              <a:defRPr/>
            </a:pPr>
            <a:r>
              <a:rPr kumimoji="0" lang="ja-JP" altLang="en-US" sz="1600" dirty="0">
                <a:latin typeface="メイリオ" panose="020B0604030504040204" pitchFamily="50" charset="-128"/>
                <a:ea typeface="メイリオ" panose="020B0604030504040204" pitchFamily="50" charset="-128"/>
                <a:cs typeface="メイリオ" panose="020B0604030504040204" pitchFamily="50" charset="-128"/>
              </a:rPr>
              <a:t>自分の感情に気付く。　怒り、怖れ、悲しみ、焦り、妬み</a:t>
            </a:r>
            <a:endParaRPr kumimoji="0"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900113" indent="-363538">
              <a:buFont typeface="Wingdings" panose="05000000000000000000" pitchFamily="2" charset="2"/>
              <a:buChar char="ü"/>
              <a:defRPr/>
            </a:pPr>
            <a:r>
              <a:rPr kumimoji="0" lang="ja-JP" altLang="en-US" sz="1600" dirty="0">
                <a:latin typeface="メイリオ" panose="020B0604030504040204" pitchFamily="50" charset="-128"/>
                <a:ea typeface="メイリオ" panose="020B0604030504040204" pitchFamily="50" charset="-128"/>
                <a:cs typeface="メイリオ" panose="020B0604030504040204" pitchFamily="50" charset="-128"/>
              </a:rPr>
              <a:t>攻撃でなく「自分の要望を伝える」</a:t>
            </a:r>
            <a:endParaRPr kumimoji="0"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900113" indent="-363538">
              <a:buFont typeface="Wingdings" panose="05000000000000000000" pitchFamily="2" charset="2"/>
              <a:buChar char="ü"/>
              <a:defRPr/>
            </a:pPr>
            <a:r>
              <a:rPr kumimoji="0" lang="ja-JP" altLang="en-US" sz="1600" dirty="0">
                <a:latin typeface="メイリオ" panose="020B0604030504040204" pitchFamily="50" charset="-128"/>
                <a:ea typeface="メイリオ" panose="020B0604030504040204" pitchFamily="50" charset="-128"/>
                <a:cs typeface="メイリオ" panose="020B0604030504040204" pitchFamily="50" charset="-128"/>
              </a:rPr>
              <a:t>相手を見て接し方を工夫する。</a:t>
            </a:r>
            <a:endParaRPr kumimoji="0"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900113" indent="-363538">
              <a:buFont typeface="Wingdings" panose="05000000000000000000" pitchFamily="2" charset="2"/>
              <a:buChar char="ü"/>
              <a:defRPr/>
            </a:pPr>
            <a:r>
              <a:rPr kumimoji="0" lang="ja-JP" altLang="en-US" sz="1600" dirty="0">
                <a:latin typeface="メイリオ" panose="020B0604030504040204" pitchFamily="50" charset="-128"/>
                <a:ea typeface="メイリオ" panose="020B0604030504040204" pitchFamily="50" charset="-128"/>
                <a:cs typeface="メイリオ" panose="020B0604030504040204" pitchFamily="50" charset="-128"/>
              </a:rPr>
              <a:t>不要な誤解を招かない。</a:t>
            </a:r>
            <a:endParaRPr kumimoji="0"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kumimoji="0" lang="ja-JP" altLang="en-US" sz="1600" dirty="0">
                <a:latin typeface="メイリオ" panose="020B0604030504040204" pitchFamily="50" charset="-128"/>
                <a:ea typeface="メイリオ" panose="020B0604030504040204" pitchFamily="50" charset="-128"/>
                <a:cs typeface="メイリオ" panose="020B0604030504040204" pitchFamily="50" charset="-128"/>
              </a:rPr>
              <a:t>お互いの尊重、理解</a:t>
            </a:r>
            <a:endParaRPr kumimoji="0"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kumimoji="0" lang="ja-JP" altLang="en-US" sz="1600" dirty="0">
                <a:latin typeface="メイリオ" panose="020B0604030504040204" pitchFamily="50" charset="-128"/>
                <a:ea typeface="メイリオ" panose="020B0604030504040204" pitchFamily="50" charset="-128"/>
                <a:cs typeface="メイリオ" panose="020B0604030504040204" pitchFamily="50" charset="-128"/>
              </a:rPr>
              <a:t>自らの行為がパワーハラスメントとなっていないか注意</a:t>
            </a:r>
            <a:endParaRPr kumimoji="0"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kumimoji="0" lang="ja-JP" altLang="en-US" sz="1600" dirty="0">
                <a:latin typeface="メイリオ" panose="020B0604030504040204" pitchFamily="50" charset="-128"/>
                <a:ea typeface="メイリオ" panose="020B0604030504040204" pitchFamily="50" charset="-128"/>
                <a:cs typeface="メイリオ" panose="020B0604030504040204" pitchFamily="50" charset="-128"/>
              </a:rPr>
              <a:t>隠れたパワーハラスメントがないか、周囲のメンバーの変化に注意</a:t>
            </a:r>
            <a:endParaRPr kumimoji="0"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kumimoji="0" lang="ja-JP" altLang="en-US" sz="1600" dirty="0">
                <a:latin typeface="メイリオ" panose="020B0604030504040204" pitchFamily="50" charset="-128"/>
                <a:ea typeface="メイリオ" panose="020B0604030504040204" pitchFamily="50" charset="-128"/>
                <a:cs typeface="メイリオ" panose="020B0604030504040204" pitchFamily="50" charset="-128"/>
              </a:rPr>
              <a:t>パワーハラスメントを起こさせない、職場環境づくりの役割を理解（管理職）</a:t>
            </a:r>
            <a:endParaRPr kumimoji="0"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307023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テキスト ボックス 14"/>
          <p:cNvSpPr txBox="1"/>
          <p:nvPr/>
        </p:nvSpPr>
        <p:spPr>
          <a:xfrm>
            <a:off x="450574" y="623996"/>
            <a:ext cx="8564372" cy="461665"/>
          </a:xfrm>
          <a:prstGeom prst="rect">
            <a:avLst/>
          </a:prstGeom>
          <a:noFill/>
        </p:spPr>
        <p:txBody>
          <a:bodyPr wrap="square" rtlCol="0">
            <a:spAutoFit/>
          </a:bodyPr>
          <a:lstStyle/>
          <a:p>
            <a:r>
              <a:rPr lang="ja-JP" altLang="en-US" sz="2400" dirty="0">
                <a:solidFill>
                  <a:srgbClr val="000000"/>
                </a:solidFill>
                <a:latin typeface="メイリオ" pitchFamily="50" charset="-128"/>
                <a:ea typeface="メイリオ" pitchFamily="50" charset="-128"/>
                <a:cs typeface="メイリオ" pitchFamily="50" charset="-128"/>
              </a:rPr>
              <a:t>就業規則への記載事例</a:t>
            </a:r>
            <a:endParaRPr kumimoji="1" lang="en-US" altLang="ja-JP" sz="2400" dirty="0">
              <a:solidFill>
                <a:srgbClr val="000000"/>
              </a:solidFill>
              <a:latin typeface="メイリオ" pitchFamily="50" charset="-128"/>
              <a:ea typeface="メイリオ" pitchFamily="50" charset="-128"/>
              <a:cs typeface="メイリオ" pitchFamily="50" charset="-128"/>
            </a:endParaRPr>
          </a:p>
        </p:txBody>
      </p:sp>
      <p:sp>
        <p:nvSpPr>
          <p:cNvPr id="7" name="コンテンツ プレースホルダー 2">
            <a:extLst>
              <a:ext uri="{FF2B5EF4-FFF2-40B4-BE49-F238E27FC236}">
                <a16:creationId xmlns:a16="http://schemas.microsoft.com/office/drawing/2014/main" id="{52C50F01-6FB5-4C9D-952A-284278B39021}"/>
              </a:ext>
            </a:extLst>
          </p:cNvPr>
          <p:cNvSpPr txBox="1">
            <a:spLocks/>
          </p:cNvSpPr>
          <p:nvPr/>
        </p:nvSpPr>
        <p:spPr>
          <a:xfrm>
            <a:off x="714375" y="1017588"/>
            <a:ext cx="8772525" cy="5285648"/>
          </a:xfrm>
          <a:prstGeom prst="rect">
            <a:avLst/>
          </a:prstGeom>
        </p:spPr>
        <p:txBody>
          <a:bodyPr/>
          <a:lstStyle>
            <a:lvl1pPr marL="269875" indent="-269875" algn="l" defTabSz="1003300" rtl="0" fontAlgn="base">
              <a:spcBef>
                <a:spcPct val="20000"/>
              </a:spcBef>
              <a:spcAft>
                <a:spcPct val="0"/>
              </a:spcAft>
              <a:buClr>
                <a:srgbClr val="B5993E"/>
              </a:buClr>
              <a:buFont typeface="Wingdings" pitchFamily="2" charset="2"/>
              <a:buChar char="n"/>
              <a:defRPr kumimoji="1" kern="1200">
                <a:solidFill>
                  <a:schemeClr val="tx1"/>
                </a:solidFill>
                <a:latin typeface="Arial" pitchFamily="34" charset="0"/>
                <a:ea typeface="ＭＳ Ｐゴシック" pitchFamily="50" charset="-128"/>
                <a:cs typeface="+mn-cs"/>
              </a:defRPr>
            </a:lvl1pPr>
            <a:lvl2pPr marL="623888" indent="-260350" algn="l" defTabSz="1003300" rtl="0" fontAlgn="base">
              <a:spcBef>
                <a:spcPct val="20000"/>
              </a:spcBef>
              <a:spcAft>
                <a:spcPct val="0"/>
              </a:spcAft>
              <a:buClr>
                <a:srgbClr val="B5993E"/>
              </a:buClr>
              <a:buFont typeface="Wingdings" pitchFamily="2" charset="2"/>
              <a:buChar char="n"/>
              <a:defRPr kumimoji="1" sz="1600" kern="1200">
                <a:solidFill>
                  <a:schemeClr val="tx1"/>
                </a:solidFill>
                <a:latin typeface="Arial" pitchFamily="34" charset="0"/>
                <a:ea typeface="ＭＳ Ｐゴシック" pitchFamily="50" charset="-128"/>
                <a:cs typeface="+mn-cs"/>
              </a:defRPr>
            </a:lvl2pPr>
            <a:lvl3pPr marL="1081088" indent="-187325" algn="l" defTabSz="1003300" rtl="0" fontAlgn="base">
              <a:spcBef>
                <a:spcPct val="20000"/>
              </a:spcBef>
              <a:spcAft>
                <a:spcPct val="0"/>
              </a:spcAft>
              <a:buClr>
                <a:srgbClr val="B5993E"/>
              </a:buClr>
              <a:buFont typeface="Arial" charset="0"/>
              <a:buChar char="»"/>
              <a:defRPr kumimoji="1" sz="1300" kern="1200">
                <a:solidFill>
                  <a:schemeClr val="tx1"/>
                </a:solidFill>
                <a:latin typeface="Arial" pitchFamily="34" charset="0"/>
                <a:ea typeface="ＭＳ Ｐゴシック" pitchFamily="50" charset="-128"/>
                <a:cs typeface="+mn-cs"/>
              </a:defRPr>
            </a:lvl3pPr>
            <a:lvl4pPr marL="1611313" indent="-177800" algn="l" defTabSz="1003300" rtl="0" fontAlgn="base">
              <a:spcBef>
                <a:spcPct val="20000"/>
              </a:spcBef>
              <a:spcAft>
                <a:spcPct val="0"/>
              </a:spcAft>
              <a:buClr>
                <a:srgbClr val="B5993E"/>
              </a:buClr>
              <a:buFont typeface="Arial" charset="0"/>
              <a:buChar char="»"/>
              <a:defRPr kumimoji="1" sz="1200" kern="1200">
                <a:solidFill>
                  <a:schemeClr val="tx1"/>
                </a:solidFill>
                <a:latin typeface="Arial" pitchFamily="34" charset="0"/>
                <a:ea typeface="ＭＳ Ｐゴシック" pitchFamily="50" charset="-128"/>
                <a:cs typeface="+mn-cs"/>
              </a:defRPr>
            </a:lvl4pPr>
            <a:lvl5pPr marL="2057400" indent="-176213" algn="l" defTabSz="1003300" rtl="0" fontAlgn="base">
              <a:spcBef>
                <a:spcPct val="20000"/>
              </a:spcBef>
              <a:spcAft>
                <a:spcPct val="0"/>
              </a:spcAft>
              <a:buClr>
                <a:srgbClr val="B5993E"/>
              </a:buClr>
              <a:buFont typeface="Arial" charset="0"/>
              <a:buChar char="–"/>
              <a:defRPr kumimoji="1" sz="1200" kern="1200">
                <a:solidFill>
                  <a:schemeClr val="tx1"/>
                </a:solidFill>
                <a:latin typeface="Arial" pitchFamily="34" charset="0"/>
                <a:ea typeface="ＭＳ Ｐゴシック" pitchFamily="50" charset="-128"/>
                <a:cs typeface="+mn-cs"/>
              </a:defRPr>
            </a:lvl5pPr>
            <a:lvl6pPr marL="2763294" indent="-251209" algn="l" defTabSz="1004834" rtl="0" eaLnBrk="1" latinLnBrk="0" hangingPunct="1">
              <a:spcBef>
                <a:spcPct val="20000"/>
              </a:spcBef>
              <a:buFont typeface="Arial" pitchFamily="34" charset="0"/>
              <a:buChar char="•"/>
              <a:defRPr kumimoji="1" sz="2200" kern="1200">
                <a:solidFill>
                  <a:schemeClr val="tx1"/>
                </a:solidFill>
                <a:latin typeface="+mn-lt"/>
                <a:ea typeface="+mn-ea"/>
                <a:cs typeface="+mn-cs"/>
              </a:defRPr>
            </a:lvl6pPr>
            <a:lvl7pPr marL="3265711" indent="-251209" algn="l" defTabSz="1004834" rtl="0" eaLnBrk="1" latinLnBrk="0" hangingPunct="1">
              <a:spcBef>
                <a:spcPct val="20000"/>
              </a:spcBef>
              <a:buFont typeface="Arial" pitchFamily="34" charset="0"/>
              <a:buChar char="•"/>
              <a:defRPr kumimoji="1" sz="2200" kern="1200">
                <a:solidFill>
                  <a:schemeClr val="tx1"/>
                </a:solidFill>
                <a:latin typeface="+mn-lt"/>
                <a:ea typeface="+mn-ea"/>
                <a:cs typeface="+mn-cs"/>
              </a:defRPr>
            </a:lvl7pPr>
            <a:lvl8pPr marL="3768128" indent="-251209" algn="l" defTabSz="1004834" rtl="0" eaLnBrk="1" latinLnBrk="0" hangingPunct="1">
              <a:spcBef>
                <a:spcPct val="20000"/>
              </a:spcBef>
              <a:buFont typeface="Arial" pitchFamily="34" charset="0"/>
              <a:buChar char="•"/>
              <a:defRPr kumimoji="1" sz="2200" kern="1200">
                <a:solidFill>
                  <a:schemeClr val="tx1"/>
                </a:solidFill>
                <a:latin typeface="+mn-lt"/>
                <a:ea typeface="+mn-ea"/>
                <a:cs typeface="+mn-cs"/>
              </a:defRPr>
            </a:lvl8pPr>
            <a:lvl9pPr marL="4270545" indent="-251209" algn="l" defTabSz="1004834" rtl="0" eaLnBrk="1" latinLnBrk="0" hangingPunct="1">
              <a:spcBef>
                <a:spcPct val="20000"/>
              </a:spcBef>
              <a:buFont typeface="Arial" pitchFamily="34" charset="0"/>
              <a:buChar char="•"/>
              <a:defRPr kumimoji="1" sz="2200" kern="1200">
                <a:solidFill>
                  <a:schemeClr val="tx1"/>
                </a:solidFill>
                <a:latin typeface="+mn-lt"/>
                <a:ea typeface="+mn-ea"/>
                <a:cs typeface="+mn-cs"/>
              </a:defRPr>
            </a:lvl9pPr>
          </a:lstStyle>
          <a:p>
            <a:pPr marL="0" indent="0">
              <a:buFont typeface="Wingdings" pitchFamily="2" charset="2"/>
              <a:buNone/>
              <a:defRPr/>
            </a:pPr>
            <a:r>
              <a:rPr lang="ja-JP" altLang="en-US" sz="16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職場のパワーハラスメントの禁止</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a:t>
            </a:r>
          </a:p>
          <a:p>
            <a:pPr marL="179388" indent="-179388">
              <a:buFont typeface="Wingdings" pitchFamily="2" charset="2"/>
              <a:buNone/>
              <a:defRPr/>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第○○条　職務上の地位や人間関係などの職場内の優位性を背景にした、業務の適正な範囲を超える言動により、他の労働者に精神的・身体的な苦痛を与えたり、就業環境を害するようなことをしてはならない。</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0" indent="0">
              <a:buFont typeface="Wingdings" pitchFamily="2" charset="2"/>
              <a:buNone/>
              <a:defRPr/>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懲戒の種類</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a:t>
            </a:r>
          </a:p>
          <a:p>
            <a:pPr marL="179388" indent="-179388">
              <a:buFont typeface="Wingdings" pitchFamily="2" charset="2"/>
              <a:buNone/>
              <a:defRPr/>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第○△条　会社は、従業員が次条のいずれかに該当する場合は、その情状に応じ、次の区分により懲戒を行う。</a:t>
            </a:r>
          </a:p>
          <a:p>
            <a:pPr marL="0" indent="0">
              <a:buFont typeface="Wingdings" pitchFamily="2" charset="2"/>
              <a:buNone/>
              <a:defRPr/>
            </a:pP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略</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a:t>
            </a:r>
          </a:p>
          <a:p>
            <a:pPr marL="0" indent="0">
              <a:buFont typeface="Wingdings" pitchFamily="2" charset="2"/>
              <a:buNone/>
              <a:defRPr/>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懲戒の事由</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a:t>
            </a:r>
          </a:p>
          <a:p>
            <a:pPr marL="179388" indent="-179388">
              <a:buFont typeface="Wingdings" pitchFamily="2" charset="2"/>
              <a:buNone/>
              <a:defRPr/>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第□□条　従業員が、次のいずれかに該当するときは、情状に応じ、</a:t>
            </a:r>
            <a:r>
              <a:rPr lang="ja-JP" altLang="en-US" sz="1600" dirty="0" err="1">
                <a:latin typeface="メイリオ" panose="020B0604030504040204" pitchFamily="50" charset="-128"/>
                <a:ea typeface="メイリオ" panose="020B0604030504040204" pitchFamily="50" charset="-128"/>
                <a:cs typeface="メイリオ" panose="020B0604030504040204" pitchFamily="50" charset="-128"/>
              </a:rPr>
              <a:t>けん</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責、減給又は出勤停止とする。</a:t>
            </a:r>
          </a:p>
          <a:p>
            <a:pPr marL="0" indent="0">
              <a:buFont typeface="Wingdings" pitchFamily="2" charset="2"/>
              <a:buNone/>
              <a:defRPr/>
            </a:pP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略</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a:t>
            </a:r>
          </a:p>
          <a:p>
            <a:pPr marL="0" indent="0">
              <a:buFont typeface="Wingdings" pitchFamily="2" charset="2"/>
              <a:buNone/>
              <a:defRPr/>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⑥</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第○○条に違反したとき</a:t>
            </a:r>
          </a:p>
          <a:p>
            <a:pPr marL="179388" indent="-179388">
              <a:buFont typeface="Wingdings" pitchFamily="2" charset="2"/>
              <a:buNone/>
              <a:defRPr/>
            </a:pP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2</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従業員が次のいずれかに該当するときは、懲戒解雇とする。ただし、平素の服務態度その他情状によっては、第○△条に定める普通解雇、前条に定める減給又は出勤停止とすることがある。</a:t>
            </a:r>
          </a:p>
          <a:p>
            <a:pPr marL="0" indent="0">
              <a:buFont typeface="Wingdings" pitchFamily="2" charset="2"/>
              <a:buNone/>
              <a:defRPr/>
            </a:pP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略</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a:t>
            </a:r>
          </a:p>
          <a:p>
            <a:pPr marL="0" indent="0">
              <a:buFont typeface="Wingdings" pitchFamily="2" charset="2"/>
              <a:buNone/>
              <a:defRPr/>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⑩</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第○○条に違反し、その情状が悪質と認められるとき</a:t>
            </a:r>
          </a:p>
          <a:p>
            <a:pPr marL="0" indent="0" algn="ctr">
              <a:buFont typeface="Wingdings" pitchFamily="2" charset="2"/>
              <a:buNone/>
              <a:defRPr/>
            </a:pPr>
            <a:endParaRPr lang="en-US" altLang="ja-JP" sz="1600" b="1"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15547439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テキスト ボックス 14"/>
          <p:cNvSpPr txBox="1"/>
          <p:nvPr/>
        </p:nvSpPr>
        <p:spPr>
          <a:xfrm>
            <a:off x="419099" y="689792"/>
            <a:ext cx="8564372" cy="461665"/>
          </a:xfrm>
          <a:prstGeom prst="rect">
            <a:avLst/>
          </a:prstGeom>
          <a:noFill/>
        </p:spPr>
        <p:txBody>
          <a:bodyPr wrap="square" rtlCol="0">
            <a:spAutoFit/>
          </a:bodyPr>
          <a:lstStyle/>
          <a:p>
            <a:r>
              <a:rPr lang="ja-JP" altLang="en-US" sz="2400" dirty="0">
                <a:solidFill>
                  <a:srgbClr val="000000"/>
                </a:solidFill>
                <a:latin typeface="メイリオ" pitchFamily="50" charset="-128"/>
                <a:ea typeface="メイリオ" pitchFamily="50" charset="-128"/>
                <a:cs typeface="メイリオ" pitchFamily="50" charset="-128"/>
              </a:rPr>
              <a:t>もし問題が発生した場合の対応</a:t>
            </a:r>
            <a:endParaRPr kumimoji="1" lang="en-US" altLang="ja-JP" sz="2400" dirty="0">
              <a:solidFill>
                <a:srgbClr val="000000"/>
              </a:solidFill>
              <a:latin typeface="メイリオ" pitchFamily="50" charset="-128"/>
              <a:ea typeface="メイリオ" pitchFamily="50" charset="-128"/>
              <a:cs typeface="メイリオ" pitchFamily="50" charset="-128"/>
            </a:endParaRPr>
          </a:p>
        </p:txBody>
      </p:sp>
      <p:sp>
        <p:nvSpPr>
          <p:cNvPr id="5" name="コンテンツ プレースホルダー 2">
            <a:extLst>
              <a:ext uri="{FF2B5EF4-FFF2-40B4-BE49-F238E27FC236}">
                <a16:creationId xmlns:a16="http://schemas.microsoft.com/office/drawing/2014/main" id="{BA4A8652-62FB-4A8E-B9A3-8A9B2B9F5722}"/>
              </a:ext>
            </a:extLst>
          </p:cNvPr>
          <p:cNvSpPr txBox="1">
            <a:spLocks/>
          </p:cNvSpPr>
          <p:nvPr/>
        </p:nvSpPr>
        <p:spPr bwMode="auto">
          <a:xfrm>
            <a:off x="922528" y="1151457"/>
            <a:ext cx="8564371" cy="4801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defTabSz="1003300" eaLnBrk="0" fontAlgn="base" hangingPunct="0">
              <a:spcBef>
                <a:spcPct val="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defTabSz="1003300" eaLnBrk="0" fontAlgn="base" hangingPunct="0">
              <a:spcBef>
                <a:spcPct val="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defTabSz="1003300" eaLnBrk="0" fontAlgn="base" hangingPunct="0">
              <a:spcBef>
                <a:spcPct val="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defTabSz="1003300" eaLnBrk="0" fontAlgn="base" hangingPunct="0">
              <a:spcBef>
                <a:spcPct val="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20000"/>
              </a:spcBef>
              <a:buClr>
                <a:srgbClr val="B5993E"/>
              </a:buClr>
              <a:buFont typeface="Wingdings" panose="05000000000000000000" pitchFamily="2" charset="2"/>
              <a:buNone/>
            </a:pPr>
            <a:r>
              <a:rPr lang="ja-JP" altLang="en-US" sz="1600" dirty="0">
                <a:latin typeface="メイリオ" panose="020B0604030504040204" pitchFamily="50" charset="-128"/>
                <a:ea typeface="メイリオ" panose="020B0604030504040204" pitchFamily="50" charset="-128"/>
              </a:rPr>
              <a:t>１．本人（相談者）との面談</a:t>
            </a:r>
            <a:endParaRPr lang="en-US" altLang="ja-JP" sz="1600" dirty="0">
              <a:latin typeface="メイリオ" panose="020B0604030504040204" pitchFamily="50" charset="-128"/>
              <a:ea typeface="メイリオ" panose="020B0604030504040204" pitchFamily="50" charset="-128"/>
            </a:endParaRPr>
          </a:p>
          <a:p>
            <a:pPr eaLnBrk="1" hangingPunct="1">
              <a:spcBef>
                <a:spcPct val="20000"/>
              </a:spcBef>
              <a:buClr>
                <a:srgbClr val="B5993E"/>
              </a:buClr>
              <a:buFont typeface="Wingdings" panose="05000000000000000000" pitchFamily="2" charset="2"/>
              <a:buNone/>
            </a:pPr>
            <a:r>
              <a:rPr lang="ja-JP" altLang="en-US" sz="1600" dirty="0">
                <a:latin typeface="メイリオ" panose="020B0604030504040204" pitchFamily="50" charset="-128"/>
                <a:ea typeface="メイリオ" panose="020B0604030504040204" pitchFamily="50" charset="-128"/>
              </a:rPr>
              <a:t>　　　面談にあたっては、</a:t>
            </a:r>
            <a:r>
              <a:rPr lang="ja-JP" altLang="en-US" sz="1600" u="sng" dirty="0">
                <a:latin typeface="メイリオ" panose="020B0604030504040204" pitchFamily="50" charset="-128"/>
                <a:ea typeface="メイリオ" panose="020B0604030504040204" pitchFamily="50" charset="-128"/>
              </a:rPr>
              <a:t>必ずプライバシーが確保できる場所</a:t>
            </a:r>
            <a:r>
              <a:rPr lang="ja-JP" altLang="en-US" sz="1600" dirty="0">
                <a:latin typeface="メイリオ" panose="020B0604030504040204" pitchFamily="50" charset="-128"/>
                <a:ea typeface="メイリオ" panose="020B0604030504040204" pitchFamily="50" charset="-128"/>
              </a:rPr>
              <a:t>を準備します</a:t>
            </a:r>
            <a:br>
              <a:rPr lang="en-US" altLang="ja-JP" sz="1600" dirty="0">
                <a:latin typeface="メイリオ" panose="020B0604030504040204" pitchFamily="50" charset="-128"/>
                <a:ea typeface="メイリオ" panose="020B0604030504040204" pitchFamily="50" charset="-128"/>
              </a:rPr>
            </a:br>
            <a:r>
              <a:rPr lang="ja-JP" altLang="en-US" sz="1600" dirty="0">
                <a:latin typeface="メイリオ" panose="020B0604030504040204" pitchFamily="50" charset="-128"/>
                <a:ea typeface="メイリオ" panose="020B0604030504040204" pitchFamily="50" charset="-128"/>
              </a:rPr>
              <a:t>　　</a:t>
            </a:r>
            <a:r>
              <a:rPr lang="ja-JP" altLang="en-US" sz="1600" u="sng" dirty="0">
                <a:latin typeface="メイリオ" panose="020B0604030504040204" pitchFamily="50" charset="-128"/>
                <a:ea typeface="メイリオ" panose="020B0604030504040204" pitchFamily="50" charset="-128"/>
              </a:rPr>
              <a:t>秘密は絶対に守ります！</a:t>
            </a:r>
            <a:endParaRPr lang="en-US" altLang="ja-JP" sz="1600" u="sng" dirty="0">
              <a:latin typeface="メイリオ" panose="020B0604030504040204" pitchFamily="50" charset="-128"/>
              <a:ea typeface="メイリオ" panose="020B0604030504040204" pitchFamily="50" charset="-128"/>
            </a:endParaRPr>
          </a:p>
          <a:p>
            <a:pPr eaLnBrk="1" hangingPunct="1">
              <a:spcBef>
                <a:spcPct val="20000"/>
              </a:spcBef>
              <a:buClr>
                <a:srgbClr val="B5993E"/>
              </a:buClr>
              <a:buFont typeface="Wingdings" panose="05000000000000000000" pitchFamily="2" charset="2"/>
              <a:buNone/>
            </a:pPr>
            <a:r>
              <a:rPr lang="ja-JP" altLang="en-US" sz="1600" dirty="0">
                <a:latin typeface="メイリオ" panose="020B0604030504040204" pitchFamily="50" charset="-128"/>
                <a:ea typeface="メイリオ" panose="020B0604030504040204" pitchFamily="50" charset="-128"/>
              </a:rPr>
              <a:t>　　  　　　　　　　　　　　　</a:t>
            </a:r>
            <a:endParaRPr lang="en-US" altLang="ja-JP" sz="1600" dirty="0">
              <a:latin typeface="メイリオ" panose="020B0604030504040204" pitchFamily="50" charset="-128"/>
              <a:ea typeface="メイリオ" panose="020B0604030504040204" pitchFamily="50" charset="-128"/>
            </a:endParaRPr>
          </a:p>
          <a:p>
            <a:pPr eaLnBrk="1" hangingPunct="1">
              <a:spcBef>
                <a:spcPct val="20000"/>
              </a:spcBef>
              <a:buClr>
                <a:srgbClr val="B5993E"/>
              </a:buClr>
              <a:buFont typeface="Wingdings" panose="05000000000000000000" pitchFamily="2" charset="2"/>
              <a:buNone/>
            </a:pPr>
            <a:r>
              <a:rPr lang="ja-JP" altLang="en-US" sz="1600" dirty="0">
                <a:latin typeface="メイリオ" panose="020B0604030504040204" pitchFamily="50" charset="-128"/>
                <a:ea typeface="メイリオ" panose="020B0604030504040204" pitchFamily="50" charset="-128"/>
              </a:rPr>
              <a:t>２．事実関係の確認　　</a:t>
            </a:r>
            <a:endParaRPr lang="en-US" altLang="ja-JP" sz="1600" dirty="0">
              <a:latin typeface="メイリオ" panose="020B0604030504040204" pitchFamily="50" charset="-128"/>
              <a:ea typeface="メイリオ" panose="020B0604030504040204" pitchFamily="50" charset="-128"/>
            </a:endParaRPr>
          </a:p>
          <a:p>
            <a:pPr eaLnBrk="1" hangingPunct="1">
              <a:spcBef>
                <a:spcPct val="20000"/>
              </a:spcBef>
              <a:buClr>
                <a:srgbClr val="B5993E"/>
              </a:buClr>
              <a:buFont typeface="Wingdings" panose="05000000000000000000" pitchFamily="2" charset="2"/>
              <a:buNone/>
            </a:pPr>
            <a:r>
              <a:rPr lang="ja-JP" altLang="en-US" sz="1600" dirty="0">
                <a:latin typeface="メイリオ" panose="020B0604030504040204" pitchFamily="50" charset="-128"/>
                <a:ea typeface="メイリオ" panose="020B0604030504040204" pitchFamily="50" charset="-128"/>
              </a:rPr>
              <a:t>　　行為者ヒアリング／第三者ヒアリング（必ず本人（相談者）の了解をとってから行います）</a:t>
            </a:r>
            <a:endParaRPr lang="en-US" altLang="ja-JP" sz="1600" dirty="0">
              <a:latin typeface="メイリオ" panose="020B0604030504040204" pitchFamily="50" charset="-128"/>
              <a:ea typeface="メイリオ" panose="020B0604030504040204" pitchFamily="50" charset="-128"/>
            </a:endParaRPr>
          </a:p>
          <a:p>
            <a:pPr eaLnBrk="1" hangingPunct="1">
              <a:spcBef>
                <a:spcPct val="20000"/>
              </a:spcBef>
              <a:buClr>
                <a:srgbClr val="B5993E"/>
              </a:buClr>
              <a:buFont typeface="Wingdings" panose="05000000000000000000" pitchFamily="2" charset="2"/>
              <a:buNone/>
            </a:pPr>
            <a:r>
              <a:rPr lang="ja-JP" altLang="en-US" sz="1600" dirty="0">
                <a:latin typeface="メイリオ" panose="020B0604030504040204" pitchFamily="50" charset="-128"/>
                <a:ea typeface="メイリオ" panose="020B0604030504040204" pitchFamily="50" charset="-128"/>
              </a:rPr>
              <a:t>　　 </a:t>
            </a:r>
            <a:endParaRPr lang="en-US" altLang="ja-JP" sz="1600" dirty="0">
              <a:latin typeface="メイリオ" panose="020B0604030504040204" pitchFamily="50" charset="-128"/>
              <a:ea typeface="メイリオ" panose="020B0604030504040204" pitchFamily="50" charset="-128"/>
            </a:endParaRPr>
          </a:p>
          <a:p>
            <a:pPr eaLnBrk="1" hangingPunct="1">
              <a:spcBef>
                <a:spcPct val="20000"/>
              </a:spcBef>
              <a:buClr>
                <a:srgbClr val="B5993E"/>
              </a:buClr>
              <a:buFont typeface="Wingdings" panose="05000000000000000000" pitchFamily="2" charset="2"/>
              <a:buNone/>
            </a:pPr>
            <a:r>
              <a:rPr lang="ja-JP" altLang="en-US" sz="1600" dirty="0">
                <a:latin typeface="メイリオ" panose="020B0604030504040204" pitchFamily="50" charset="-128"/>
                <a:ea typeface="メイリオ" panose="020B0604030504040204" pitchFamily="50" charset="-128"/>
              </a:rPr>
              <a:t>３．行為者、相談者への対応を検討</a:t>
            </a:r>
            <a:endParaRPr lang="en-US" altLang="ja-JP" sz="1600" dirty="0">
              <a:latin typeface="メイリオ" panose="020B0604030504040204" pitchFamily="50" charset="-128"/>
              <a:ea typeface="メイリオ" panose="020B0604030504040204" pitchFamily="50" charset="-128"/>
            </a:endParaRPr>
          </a:p>
          <a:p>
            <a:pPr eaLnBrk="1" hangingPunct="1">
              <a:spcBef>
                <a:spcPct val="20000"/>
              </a:spcBef>
              <a:buClr>
                <a:srgbClr val="B5993E"/>
              </a:buClr>
              <a:buFont typeface="Wingdings" panose="05000000000000000000" pitchFamily="2" charset="2"/>
              <a:buNone/>
            </a:pPr>
            <a:r>
              <a:rPr lang="ja-JP" altLang="en-US" sz="1600" dirty="0">
                <a:latin typeface="メイリオ" panose="020B0604030504040204" pitchFamily="50" charset="-128"/>
                <a:ea typeface="メイリオ" panose="020B0604030504040204" pitchFamily="50" charset="-128"/>
              </a:rPr>
              <a:t>　　</a:t>
            </a:r>
            <a:r>
              <a:rPr lang="en-US" altLang="ja-JP" sz="1600" dirty="0">
                <a:latin typeface="メイリオ" panose="020B0604030504040204" pitchFamily="50" charset="-128"/>
                <a:ea typeface="メイリオ" panose="020B0604030504040204" pitchFamily="50" charset="-128"/>
              </a:rPr>
              <a:t>(</a:t>
            </a:r>
            <a:r>
              <a:rPr lang="ja-JP" altLang="en-US" sz="1600" dirty="0">
                <a:latin typeface="メイリオ" panose="020B0604030504040204" pitchFamily="50" charset="-128"/>
                <a:ea typeface="メイリオ" panose="020B0604030504040204" pitchFamily="50" charset="-128"/>
              </a:rPr>
              <a:t>例</a:t>
            </a:r>
            <a:r>
              <a:rPr lang="en-US" altLang="ja-JP" sz="1600" dirty="0">
                <a:latin typeface="メイリオ" panose="020B0604030504040204" pitchFamily="50" charset="-128"/>
                <a:ea typeface="メイリオ" panose="020B0604030504040204" pitchFamily="50" charset="-128"/>
              </a:rPr>
              <a:t>)</a:t>
            </a:r>
            <a:br>
              <a:rPr lang="en-US" altLang="ja-JP" sz="1600" dirty="0">
                <a:latin typeface="メイリオ" panose="020B0604030504040204" pitchFamily="50" charset="-128"/>
                <a:ea typeface="メイリオ" panose="020B0604030504040204" pitchFamily="50" charset="-128"/>
              </a:rPr>
            </a:br>
            <a:r>
              <a:rPr lang="ja-JP" altLang="en-US" sz="1600" dirty="0">
                <a:latin typeface="メイリオ" panose="020B0604030504040204" pitchFamily="50" charset="-128"/>
                <a:ea typeface="メイリオ" panose="020B0604030504040204" pitchFamily="50" charset="-128"/>
              </a:rPr>
              <a:t>　　「配置転換」「行為者謝罪」「関係改善援助」「不利益回復」「職場環境回復」</a:t>
            </a:r>
            <a:endParaRPr lang="en-US" altLang="ja-JP" sz="1600" dirty="0">
              <a:latin typeface="メイリオ" panose="020B0604030504040204" pitchFamily="50" charset="-128"/>
              <a:ea typeface="メイリオ" panose="020B0604030504040204" pitchFamily="50" charset="-128"/>
            </a:endParaRPr>
          </a:p>
          <a:p>
            <a:pPr eaLnBrk="1" hangingPunct="1">
              <a:spcBef>
                <a:spcPct val="20000"/>
              </a:spcBef>
              <a:buClr>
                <a:srgbClr val="B5993E"/>
              </a:buClr>
              <a:buFont typeface="Wingdings" panose="05000000000000000000" pitchFamily="2" charset="2"/>
              <a:buNone/>
            </a:pPr>
            <a:r>
              <a:rPr lang="ja-JP" altLang="en-US" sz="1600" dirty="0">
                <a:latin typeface="メイリオ" panose="020B0604030504040204" pitchFamily="50" charset="-128"/>
                <a:ea typeface="メイリオ" panose="020B0604030504040204" pitchFamily="50" charset="-128"/>
              </a:rPr>
              <a:t>　　「メンタルケア」等</a:t>
            </a:r>
            <a:endParaRPr lang="en-US" altLang="ja-JP" sz="1600" dirty="0">
              <a:latin typeface="メイリオ" panose="020B0604030504040204" pitchFamily="50" charset="-128"/>
              <a:ea typeface="メイリオ" panose="020B0604030504040204" pitchFamily="50" charset="-128"/>
            </a:endParaRPr>
          </a:p>
          <a:p>
            <a:pPr eaLnBrk="1" hangingPunct="1">
              <a:spcBef>
                <a:spcPct val="20000"/>
              </a:spcBef>
              <a:buClr>
                <a:srgbClr val="B5993E"/>
              </a:buClr>
              <a:buFont typeface="Wingdings" panose="05000000000000000000" pitchFamily="2" charset="2"/>
              <a:buNone/>
            </a:pPr>
            <a:r>
              <a:rPr lang="ja-JP" altLang="en-US" sz="1600" dirty="0">
                <a:latin typeface="メイリオ" panose="020B0604030504040204" pitchFamily="50" charset="-128"/>
                <a:ea typeface="メイリオ" panose="020B0604030504040204" pitchFamily="50" charset="-128"/>
              </a:rPr>
              <a:t>　　＜懲戒に値する場合（就業規則●条参照）＞</a:t>
            </a:r>
            <a:endParaRPr lang="en-US" altLang="ja-JP" sz="1600" dirty="0">
              <a:latin typeface="メイリオ" panose="020B0604030504040204" pitchFamily="50" charset="-128"/>
              <a:ea typeface="メイリオ" panose="020B0604030504040204" pitchFamily="50" charset="-128"/>
            </a:endParaRPr>
          </a:p>
          <a:p>
            <a:pPr eaLnBrk="1" hangingPunct="1">
              <a:spcBef>
                <a:spcPct val="20000"/>
              </a:spcBef>
              <a:buClr>
                <a:srgbClr val="B5993E"/>
              </a:buClr>
              <a:buFont typeface="Wingdings" panose="05000000000000000000" pitchFamily="2" charset="2"/>
              <a:buNone/>
            </a:pPr>
            <a:r>
              <a:rPr lang="ja-JP" altLang="en-US" sz="1600" dirty="0">
                <a:latin typeface="メイリオ" panose="020B0604030504040204" pitchFamily="50" charset="-128"/>
                <a:ea typeface="メイリオ" panose="020B0604030504040204" pitchFamily="50" charset="-128"/>
              </a:rPr>
              <a:t>　　「減給」「降格」「譴責」「出勤停止」「諭旨解雇」「懲戒解雇」等</a:t>
            </a:r>
            <a:endParaRPr lang="en-US" altLang="ja-JP" sz="1600" dirty="0">
              <a:latin typeface="メイリオ" panose="020B0604030504040204" pitchFamily="50" charset="-128"/>
              <a:ea typeface="メイリオ" panose="020B0604030504040204" pitchFamily="50" charset="-128"/>
            </a:endParaRPr>
          </a:p>
          <a:p>
            <a:pPr eaLnBrk="1" hangingPunct="1">
              <a:spcBef>
                <a:spcPct val="20000"/>
              </a:spcBef>
              <a:buClr>
                <a:srgbClr val="B5993E"/>
              </a:buClr>
              <a:buFont typeface="Wingdings" panose="05000000000000000000" pitchFamily="2" charset="2"/>
              <a:buNone/>
            </a:pPr>
            <a:r>
              <a:rPr lang="ja-JP" altLang="en-US" sz="1600" dirty="0">
                <a:latin typeface="メイリオ" panose="020B0604030504040204" pitchFamily="50" charset="-128"/>
                <a:ea typeface="メイリオ" panose="020B0604030504040204" pitchFamily="50" charset="-128"/>
              </a:rPr>
              <a:t>　　　　　　　　　</a:t>
            </a:r>
            <a:endParaRPr lang="en-US" altLang="ja-JP" sz="1600" dirty="0">
              <a:latin typeface="メイリオ" panose="020B0604030504040204" pitchFamily="50" charset="-128"/>
              <a:ea typeface="メイリオ" panose="020B0604030504040204" pitchFamily="50" charset="-128"/>
            </a:endParaRPr>
          </a:p>
          <a:p>
            <a:pPr eaLnBrk="1" hangingPunct="1">
              <a:spcBef>
                <a:spcPct val="20000"/>
              </a:spcBef>
              <a:buClr>
                <a:srgbClr val="B5993E"/>
              </a:buClr>
              <a:buFont typeface="Wingdings" panose="05000000000000000000" pitchFamily="2" charset="2"/>
              <a:buNone/>
            </a:pPr>
            <a:r>
              <a:rPr lang="en-US" altLang="ja-JP" sz="1600" dirty="0">
                <a:latin typeface="メイリオ" panose="020B0604030504040204" pitchFamily="50" charset="-128"/>
                <a:ea typeface="メイリオ" panose="020B0604030504040204" pitchFamily="50" charset="-128"/>
              </a:rPr>
              <a:t>4</a:t>
            </a:r>
            <a:r>
              <a:rPr lang="ja-JP" altLang="en-US" sz="1600" dirty="0" err="1">
                <a:latin typeface="メイリオ" panose="020B0604030504040204" pitchFamily="50" charset="-128"/>
                <a:ea typeface="メイリオ" panose="020B0604030504040204" pitchFamily="50" charset="-128"/>
              </a:rPr>
              <a:t>．</a:t>
            </a:r>
            <a:r>
              <a:rPr lang="ja-JP" altLang="en-US" sz="1600" dirty="0">
                <a:latin typeface="メイリオ" panose="020B0604030504040204" pitchFamily="50" charset="-128"/>
                <a:ea typeface="メイリオ" panose="020B0604030504040204" pitchFamily="50" charset="-128"/>
              </a:rPr>
              <a:t>相談者、行為者へのフォロー</a:t>
            </a:r>
            <a:endParaRPr lang="en-US" altLang="ja-JP" sz="1600" dirty="0">
              <a:latin typeface="メイリオ" panose="020B0604030504040204" pitchFamily="50" charset="-128"/>
              <a:ea typeface="メイリオ" panose="020B0604030504040204" pitchFamily="50" charset="-128"/>
            </a:endParaRPr>
          </a:p>
          <a:p>
            <a:pPr eaLnBrk="1" hangingPunct="1">
              <a:spcBef>
                <a:spcPct val="20000"/>
              </a:spcBef>
              <a:buClr>
                <a:srgbClr val="B5993E"/>
              </a:buClr>
              <a:buFont typeface="Wingdings" panose="05000000000000000000" pitchFamily="2" charset="2"/>
              <a:buNone/>
            </a:pPr>
            <a:endParaRPr lang="en-US" altLang="ja-JP" sz="1600" dirty="0">
              <a:latin typeface="メイリオ" panose="020B0604030504040204" pitchFamily="50" charset="-128"/>
              <a:ea typeface="メイリオ" panose="020B0604030504040204" pitchFamily="50" charset="-128"/>
            </a:endParaRPr>
          </a:p>
          <a:p>
            <a:pPr eaLnBrk="1" hangingPunct="1">
              <a:spcBef>
                <a:spcPct val="20000"/>
              </a:spcBef>
              <a:buClr>
                <a:srgbClr val="B5993E"/>
              </a:buClr>
              <a:buFont typeface="Wingdings" panose="05000000000000000000" pitchFamily="2" charset="2"/>
              <a:buNone/>
            </a:pPr>
            <a:r>
              <a:rPr lang="en-US" altLang="ja-JP" sz="1600" dirty="0">
                <a:latin typeface="メイリオ" panose="020B0604030504040204" pitchFamily="50" charset="-128"/>
                <a:ea typeface="メイリオ" panose="020B0604030504040204" pitchFamily="50" charset="-128"/>
              </a:rPr>
              <a:t>5</a:t>
            </a:r>
            <a:r>
              <a:rPr lang="ja-JP" altLang="en-US" sz="1600" dirty="0" err="1">
                <a:latin typeface="メイリオ" panose="020B0604030504040204" pitchFamily="50" charset="-128"/>
                <a:ea typeface="メイリオ" panose="020B0604030504040204" pitchFamily="50" charset="-128"/>
              </a:rPr>
              <a:t>．</a:t>
            </a:r>
            <a:r>
              <a:rPr lang="ja-JP" altLang="en-US" sz="1600" dirty="0">
                <a:latin typeface="メイリオ" panose="020B0604030504040204" pitchFamily="50" charset="-128"/>
                <a:ea typeface="メイリオ" panose="020B0604030504040204" pitchFamily="50" charset="-128"/>
              </a:rPr>
              <a:t>再発防止</a:t>
            </a:r>
          </a:p>
        </p:txBody>
      </p:sp>
    </p:spTree>
    <p:extLst>
      <p:ext uri="{BB962C8B-B14F-4D97-AF65-F5344CB8AC3E}">
        <p14:creationId xmlns:p14="http://schemas.microsoft.com/office/powerpoint/2010/main" val="24299075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テキスト ボックス 14"/>
          <p:cNvSpPr txBox="1"/>
          <p:nvPr/>
        </p:nvSpPr>
        <p:spPr>
          <a:xfrm>
            <a:off x="450574" y="623996"/>
            <a:ext cx="8564372" cy="461665"/>
          </a:xfrm>
          <a:prstGeom prst="rect">
            <a:avLst/>
          </a:prstGeom>
          <a:noFill/>
        </p:spPr>
        <p:txBody>
          <a:bodyPr wrap="square" rtlCol="0">
            <a:spAutoFit/>
          </a:bodyPr>
          <a:lstStyle/>
          <a:p>
            <a:r>
              <a:rPr lang="ja-JP" altLang="en-US" sz="2400" dirty="0">
                <a:solidFill>
                  <a:srgbClr val="000000"/>
                </a:solidFill>
                <a:latin typeface="メイリオ" pitchFamily="50" charset="-128"/>
                <a:ea typeface="メイリオ" pitchFamily="50" charset="-128"/>
                <a:cs typeface="メイリオ" pitchFamily="50" charset="-128"/>
              </a:rPr>
              <a:t>トップメッセージのサンプル</a:t>
            </a:r>
            <a:endParaRPr kumimoji="1" lang="en-US" altLang="ja-JP" sz="2400" dirty="0">
              <a:solidFill>
                <a:srgbClr val="000000"/>
              </a:solidFill>
              <a:latin typeface="メイリオ" pitchFamily="50" charset="-128"/>
              <a:ea typeface="メイリオ" pitchFamily="50" charset="-128"/>
              <a:cs typeface="メイリオ" pitchFamily="50" charset="-128"/>
            </a:endParaRPr>
          </a:p>
        </p:txBody>
      </p:sp>
      <p:sp>
        <p:nvSpPr>
          <p:cNvPr id="5" name="コンテンツ プレースホルダー 2">
            <a:extLst>
              <a:ext uri="{FF2B5EF4-FFF2-40B4-BE49-F238E27FC236}">
                <a16:creationId xmlns:a16="http://schemas.microsoft.com/office/drawing/2014/main" id="{D97076F8-70CB-4AFF-BF6D-7646967264A3}"/>
              </a:ext>
            </a:extLst>
          </p:cNvPr>
          <p:cNvSpPr txBox="1">
            <a:spLocks/>
          </p:cNvSpPr>
          <p:nvPr/>
        </p:nvSpPr>
        <p:spPr>
          <a:xfrm>
            <a:off x="642939" y="1525588"/>
            <a:ext cx="8600454" cy="4246562"/>
          </a:xfrm>
          <a:prstGeom prst="rect">
            <a:avLst/>
          </a:prstGeom>
        </p:spPr>
        <p:txBody>
          <a:bodyPr/>
          <a:lstStyle>
            <a:lvl1pPr marL="342900" indent="-342900" algn="l" rtl="0" fontAlgn="base">
              <a:spcBef>
                <a:spcPct val="20000"/>
              </a:spcBef>
              <a:spcAft>
                <a:spcPct val="0"/>
              </a:spcAft>
              <a:buClr>
                <a:schemeClr val="accent1"/>
              </a:buClr>
              <a:buFont typeface="Arial" charset="0"/>
              <a:buChar char="•"/>
              <a:defRPr kern="1200">
                <a:solidFill>
                  <a:srgbClr val="282A32"/>
                </a:solidFill>
                <a:latin typeface="Arial" pitchFamily="34" charset="0"/>
                <a:ea typeface="+mn-ea"/>
                <a:cs typeface="Arial" pitchFamily="34" charset="0"/>
              </a:defRPr>
            </a:lvl1pPr>
            <a:lvl2pPr marL="742950" indent="-285750" algn="l" rtl="0" fontAlgn="base">
              <a:spcBef>
                <a:spcPct val="20000"/>
              </a:spcBef>
              <a:spcAft>
                <a:spcPct val="0"/>
              </a:spcAft>
              <a:buClr>
                <a:schemeClr val="accent1"/>
              </a:buClr>
              <a:buFont typeface="Arial" charset="0"/>
              <a:buChar char="–"/>
              <a:defRPr kern="1200">
                <a:solidFill>
                  <a:srgbClr val="282A32"/>
                </a:solidFill>
                <a:latin typeface="Arial" pitchFamily="34" charset="0"/>
                <a:ea typeface="+mn-ea"/>
                <a:cs typeface="Arial" pitchFamily="34" charset="0"/>
              </a:defRPr>
            </a:lvl2pPr>
            <a:lvl3pPr marL="1143000" indent="-228600" algn="l" rtl="0" fontAlgn="base">
              <a:spcBef>
                <a:spcPct val="20000"/>
              </a:spcBef>
              <a:spcAft>
                <a:spcPct val="0"/>
              </a:spcAft>
              <a:buClr>
                <a:schemeClr val="accent1"/>
              </a:buClr>
              <a:buFont typeface="Arial" charset="0"/>
              <a:buChar char="•"/>
              <a:defRPr kern="1200">
                <a:solidFill>
                  <a:srgbClr val="282A32"/>
                </a:solidFill>
                <a:latin typeface="Arial" pitchFamily="34" charset="0"/>
                <a:ea typeface="+mn-ea"/>
                <a:cs typeface="Arial" pitchFamily="34" charset="0"/>
              </a:defRPr>
            </a:lvl3pPr>
            <a:lvl4pPr marL="1600200" indent="-228600" algn="l" rtl="0" fontAlgn="base">
              <a:spcBef>
                <a:spcPct val="20000"/>
              </a:spcBef>
              <a:spcAft>
                <a:spcPct val="0"/>
              </a:spcAft>
              <a:buClr>
                <a:schemeClr val="accent1"/>
              </a:buClr>
              <a:buFont typeface="Arial" charset="0"/>
              <a:buChar char="–"/>
              <a:defRPr kern="1200">
                <a:solidFill>
                  <a:srgbClr val="282A32"/>
                </a:solidFill>
                <a:latin typeface="Arial" pitchFamily="34" charset="0"/>
                <a:ea typeface="+mn-ea"/>
                <a:cs typeface="Arial" pitchFamily="34" charset="0"/>
              </a:defRPr>
            </a:lvl4pPr>
            <a:lvl5pPr marL="2057400" indent="-228600" algn="l" rtl="0" fontAlgn="base">
              <a:spcBef>
                <a:spcPct val="20000"/>
              </a:spcBef>
              <a:spcAft>
                <a:spcPct val="0"/>
              </a:spcAft>
              <a:buClr>
                <a:schemeClr val="accent1"/>
              </a:buClr>
              <a:buFont typeface="Arial" charset="0"/>
              <a:buChar char="»"/>
              <a:defRPr kern="1200">
                <a:solidFill>
                  <a:srgbClr val="282A32"/>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panose="05000000000000000000" pitchFamily="2" charset="2"/>
              <a:buNone/>
              <a:defRPr/>
            </a:pPr>
            <a:r>
              <a:rPr kumimoji="0"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ハラスメント行為は人権にかかわる問題であり、従業員の尊厳を傷つけ職場環境の悪化を招く、ゆゆしき問題です。当社は、ハラスメント行為は断じて許さず、すべての従業員が互いに尊重し合える、安全で快適な職場環境づくりに取り組んでいきます。</a:t>
            </a:r>
            <a:endParaRPr kumimoji="0"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0" indent="0">
              <a:buFont typeface="Wingdings" panose="05000000000000000000" pitchFamily="2" charset="2"/>
              <a:buNone/>
              <a:defRPr/>
            </a:pPr>
            <a:endParaRPr kumimoji="0"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0" indent="0">
              <a:buFont typeface="Wingdings" panose="05000000000000000000" pitchFamily="2" charset="2"/>
              <a:buNone/>
              <a:defRPr/>
            </a:pPr>
            <a:r>
              <a:rPr kumimoji="0"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このため、管理職を始めとする全従業員は、研修などにより、ハラスメントに関する知識や対応能力を向上させ、そのような行為を発生させない、許さない企業風土づくりを心掛けてください。</a:t>
            </a:r>
          </a:p>
          <a:p>
            <a:pPr marL="0" indent="0" algn="r">
              <a:buFont typeface="Wingdings" panose="05000000000000000000" pitchFamily="2" charset="2"/>
              <a:buNone/>
              <a:defRPr/>
            </a:pPr>
            <a:endParaRPr kumimoji="0"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0" indent="0" algn="r">
              <a:buFont typeface="Wingdings" panose="05000000000000000000" pitchFamily="2" charset="2"/>
              <a:buNone/>
              <a:defRPr/>
            </a:pPr>
            <a:endParaRPr kumimoji="0"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0" indent="0" algn="r">
              <a:buFont typeface="Wingdings" panose="05000000000000000000" pitchFamily="2" charset="2"/>
              <a:buNone/>
              <a:defRPr/>
            </a:pPr>
            <a:r>
              <a:rPr kumimoji="0"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代表取締役　●●</a:t>
            </a:r>
          </a:p>
          <a:p>
            <a:pPr>
              <a:defRPr/>
            </a:pPr>
            <a:endParaRPr kumimoji="0" lang="ja-JP" altLang="en-US" sz="2400"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1845363646"/>
      </p:ext>
    </p:extLst>
  </p:cSld>
  <p:clrMapOvr>
    <a:masterClrMapping/>
  </p:clrMapOvr>
</p:sld>
</file>

<file path=ppt/theme/theme1.xml><?xml version="1.0" encoding="utf-8"?>
<a:theme xmlns:a="http://schemas.openxmlformats.org/drawingml/2006/main" name="1_Test PP Template">
  <a:themeElements>
    <a:clrScheme name="ManpowerGroup Colors">
      <a:dk1>
        <a:srgbClr val="466EA5"/>
      </a:dk1>
      <a:lt1>
        <a:srgbClr val="FFFFFF"/>
      </a:lt1>
      <a:dk2>
        <a:srgbClr val="6390C6"/>
      </a:dk2>
      <a:lt2>
        <a:srgbClr val="FFFFFF"/>
      </a:lt2>
      <a:accent1>
        <a:srgbClr val="466EA5"/>
      </a:accent1>
      <a:accent2>
        <a:srgbClr val="5A90C6"/>
      </a:accent2>
      <a:accent3>
        <a:srgbClr val="6E8F82"/>
      </a:accent3>
      <a:accent4>
        <a:srgbClr val="AB404B"/>
      </a:accent4>
      <a:accent5>
        <a:srgbClr val="C46D24"/>
      </a:accent5>
      <a:accent6>
        <a:srgbClr val="67696F"/>
      </a:accent6>
      <a:hlink>
        <a:srgbClr val="6E8F82"/>
      </a:hlink>
      <a:folHlink>
        <a:srgbClr val="6390C6"/>
      </a:folHlink>
    </a:clrScheme>
    <a:fontScheme name="Experis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ウィスプ">
  <a:themeElements>
    <a:clrScheme name="ウィスプ">
      <a:dk1>
        <a:sysClr val="windowText" lastClr="000000"/>
      </a:dk1>
      <a:lt1>
        <a:sysClr val="window" lastClr="FFFFFF"/>
      </a:lt1>
      <a:dk2>
        <a:srgbClr val="2E5369"/>
      </a:dk2>
      <a:lt2>
        <a:srgbClr val="CFE2E7"/>
      </a:lt2>
      <a:accent1>
        <a:srgbClr val="353535"/>
      </a:accent1>
      <a:accent2>
        <a:srgbClr val="1CACE3"/>
      </a:accent2>
      <a:accent3>
        <a:srgbClr val="265991"/>
      </a:accent3>
      <a:accent4>
        <a:srgbClr val="7E40CC"/>
      </a:accent4>
      <a:accent5>
        <a:srgbClr val="B927E9"/>
      </a:accent5>
      <a:accent6>
        <a:srgbClr val="E833BF"/>
      </a:accent6>
      <a:hlink>
        <a:srgbClr val="2DA0F1"/>
      </a:hlink>
      <a:folHlink>
        <a:srgbClr val="7ED1E6"/>
      </a:folHlink>
    </a:clrScheme>
    <a:fontScheme name="ウィスプ">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ウィスプ">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6857</TotalTime>
  <Words>2118</Words>
  <Application>Microsoft Office PowerPoint</Application>
  <PresentationFormat>A4 210 x 297 mm</PresentationFormat>
  <Paragraphs>245</Paragraphs>
  <Slides>19</Slides>
  <Notes>0</Notes>
  <HiddenSlides>0</HiddenSlides>
  <MMClips>0</MMClips>
  <ScaleCrop>false</ScaleCrop>
  <HeadingPairs>
    <vt:vector size="8" baseType="variant">
      <vt:variant>
        <vt:lpstr>使用されているフォント</vt:lpstr>
      </vt:variant>
      <vt:variant>
        <vt:i4>9</vt:i4>
      </vt:variant>
      <vt:variant>
        <vt:lpstr>テーマ</vt:lpstr>
      </vt:variant>
      <vt:variant>
        <vt:i4>2</vt:i4>
      </vt:variant>
      <vt:variant>
        <vt:lpstr>埋め込まれた OLE サーバー</vt:lpstr>
      </vt:variant>
      <vt:variant>
        <vt:i4>1</vt:i4>
      </vt:variant>
      <vt:variant>
        <vt:lpstr>スライド タイトル</vt:lpstr>
      </vt:variant>
      <vt:variant>
        <vt:i4>19</vt:i4>
      </vt:variant>
    </vt:vector>
  </HeadingPairs>
  <TitlesOfParts>
    <vt:vector size="31" baseType="lpstr">
      <vt:lpstr>HGP創英角ｺﾞｼｯｸUB</vt:lpstr>
      <vt:lpstr>Meiryo UI</vt:lpstr>
      <vt:lpstr>ＭＳ Ｐゴシック</vt:lpstr>
      <vt:lpstr>メイリオ</vt:lpstr>
      <vt:lpstr>Arial</vt:lpstr>
      <vt:lpstr>Calibri</vt:lpstr>
      <vt:lpstr>Century Gothic</vt:lpstr>
      <vt:lpstr>Wingdings</vt:lpstr>
      <vt:lpstr>Wingdings 3</vt:lpstr>
      <vt:lpstr>1_Test PP Template</vt:lpstr>
      <vt:lpstr>ウィスプ</vt:lpstr>
      <vt:lpstr>Microsoft Excel Chart</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Apple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Stephanie Kern</dc:creator>
  <cp:lastModifiedBy>Owner</cp:lastModifiedBy>
  <cp:revision>773</cp:revision>
  <cp:lastPrinted>2018-12-29T11:43:15Z</cp:lastPrinted>
  <dcterms:created xsi:type="dcterms:W3CDTF">2011-04-02T11:49:01Z</dcterms:created>
  <dcterms:modified xsi:type="dcterms:W3CDTF">2018-12-29T11:53:12Z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3" name="_NewReviewCycle">
    <vt:lpwstr/>
  </property>
</Properties>
</file>